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embeddedFontLst>
    <p:embeddedFont>
      <p:font typeface="Hedvig Letters Sans" charset="-122" pitchFamily="34"/>
      <p:regular r:id="rId17"/>
    </p:embeddedFont>
    <p:embeddedFont>
      <p:font typeface="Liter" charset="-122" pitchFamily="34"/>
      <p:regular r:id="rId18"/>
    </p:embeddedFont>
    <p:embeddedFont>
      <p:font typeface="MiSans" charset="-122" pitchFamily="34"/>
      <p:regular r:id="rId19"/>
    </p:embeddedFont>
    <p:embeddedFont>
      <p:font typeface="Noto Sans SC" charset="-122" pitchFamily="34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B0F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dreamimaginations.com/75d7c7d663bb3b4fe02c06f9beac9568b69bfa74.jpg">    </p:cNvPr>
          <p:cNvPicPr>
            <a:picLocks noChangeAspect="1"/>
          </p:cNvPicPr>
          <p:nvPr/>
        </p:nvPicPr>
        <p:blipFill>
          <a:blip r:embed="rId1">
            <a:alphaModFix amt="60000"/>
          </a:blip>
          <a:srcRect l="183" r="183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B0F19">
                  <a:alpha val="95000"/>
                </a:srgbClr>
              </a:gs>
              <a:gs pos="50000">
                <a:srgbClr val="0B0F19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68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gradFill rotWithShape="1" flip="none">
            <a:gsLst>
              <a:gs pos="0">
                <a:srgbClr val="3B82F6"/>
              </a:gs>
              <a:gs pos="100000">
                <a:srgbClr val="8B5CF6"/>
              </a:gs>
            </a:gsLst>
            <a:lin ang="2700000" scaled="1"/>
          </a:gradFill>
          <a:ln/>
          <a:effectLst>
            <a:outerShdw sx="100000" sy="100000" kx="0" ky="0" algn="bl" rotWithShape="0" blurRad="285750" dist="50800" dir="2700000">
              <a:srgbClr val="3b82f6">
                <a:alpha val="50196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502444" y="8191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92273" y="32742"/>
                </a:moveTo>
                <a:lnTo>
                  <a:pt x="122039" y="32742"/>
                </a:lnTo>
                <a:lnTo>
                  <a:pt x="122039" y="50602"/>
                </a:lnTo>
                <a:lnTo>
                  <a:pt x="92273" y="50602"/>
                </a:lnTo>
                <a:lnTo>
                  <a:pt x="92273" y="32742"/>
                </a:lnTo>
                <a:close/>
                <a:moveTo>
                  <a:pt x="89297" y="11906"/>
                </a:moveTo>
                <a:cubicBezTo>
                  <a:pt x="79437" y="11906"/>
                  <a:pt x="71438" y="19906"/>
                  <a:pt x="71438" y="29766"/>
                </a:cubicBezTo>
                <a:lnTo>
                  <a:pt x="71438" y="53578"/>
                </a:lnTo>
                <a:cubicBezTo>
                  <a:pt x="71438" y="63438"/>
                  <a:pt x="79437" y="71438"/>
                  <a:pt x="89297" y="71438"/>
                </a:cubicBezTo>
                <a:lnTo>
                  <a:pt x="95250" y="71438"/>
                </a:lnTo>
                <a:lnTo>
                  <a:pt x="95250" y="83344"/>
                </a:ln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47625" y="107156"/>
                </a:lnTo>
                <a:lnTo>
                  <a:pt x="47625" y="119063"/>
                </a:lnTo>
                <a:lnTo>
                  <a:pt x="41672" y="119063"/>
                </a:lnTo>
                <a:cubicBezTo>
                  <a:pt x="31812" y="119063"/>
                  <a:pt x="23812" y="127062"/>
                  <a:pt x="23812" y="136922"/>
                </a:cubicBezTo>
                <a:lnTo>
                  <a:pt x="23812" y="160734"/>
                </a:lnTo>
                <a:cubicBezTo>
                  <a:pt x="23812" y="170594"/>
                  <a:pt x="31812" y="178594"/>
                  <a:pt x="41672" y="178594"/>
                </a:cubicBezTo>
                <a:lnTo>
                  <a:pt x="77391" y="178594"/>
                </a:lnTo>
                <a:cubicBezTo>
                  <a:pt x="87250" y="178594"/>
                  <a:pt x="95250" y="170594"/>
                  <a:pt x="95250" y="160734"/>
                </a:cubicBezTo>
                <a:lnTo>
                  <a:pt x="95250" y="136922"/>
                </a:lnTo>
                <a:cubicBezTo>
                  <a:pt x="95250" y="127062"/>
                  <a:pt x="87250" y="119063"/>
                  <a:pt x="77391" y="119063"/>
                </a:cubicBezTo>
                <a:lnTo>
                  <a:pt x="71438" y="119063"/>
                </a:lnTo>
                <a:lnTo>
                  <a:pt x="71438" y="107156"/>
                </a:lnTo>
                <a:lnTo>
                  <a:pt x="142875" y="107156"/>
                </a:lnTo>
                <a:lnTo>
                  <a:pt x="142875" y="119063"/>
                </a:lnTo>
                <a:lnTo>
                  <a:pt x="136922" y="119063"/>
                </a:lnTo>
                <a:cubicBezTo>
                  <a:pt x="127062" y="119063"/>
                  <a:pt x="119063" y="127062"/>
                  <a:pt x="119063" y="136922"/>
                </a:cubicBezTo>
                <a:lnTo>
                  <a:pt x="119063" y="160734"/>
                </a:lnTo>
                <a:cubicBezTo>
                  <a:pt x="119063" y="170594"/>
                  <a:pt x="127062" y="178594"/>
                  <a:pt x="136922" y="178594"/>
                </a:cubicBezTo>
                <a:lnTo>
                  <a:pt x="172641" y="178594"/>
                </a:lnTo>
                <a:cubicBezTo>
                  <a:pt x="182500" y="178594"/>
                  <a:pt x="190500" y="170594"/>
                  <a:pt x="190500" y="160734"/>
                </a:cubicBezTo>
                <a:lnTo>
                  <a:pt x="190500" y="136922"/>
                </a:lnTo>
                <a:cubicBezTo>
                  <a:pt x="190500" y="127062"/>
                  <a:pt x="182500" y="119063"/>
                  <a:pt x="172641" y="119063"/>
                </a:cubicBezTo>
                <a:lnTo>
                  <a:pt x="166688" y="119063"/>
                </a:lnTo>
                <a:lnTo>
                  <a:pt x="166688" y="107156"/>
                </a:lnTo>
                <a:lnTo>
                  <a:pt x="202406" y="107156"/>
                </a:lnTo>
                <a:cubicBezTo>
                  <a:pt x="208992" y="107156"/>
                  <a:pt x="214313" y="101836"/>
                  <a:pt x="214313" y="95250"/>
                </a:cubicBezTo>
                <a:cubicBezTo>
                  <a:pt x="214313" y="88664"/>
                  <a:pt x="208992" y="83344"/>
                  <a:pt x="202406" y="83344"/>
                </a:cubicBezTo>
                <a:lnTo>
                  <a:pt x="119063" y="83344"/>
                </a:lnTo>
                <a:lnTo>
                  <a:pt x="119063" y="71438"/>
                </a:lnTo>
                <a:lnTo>
                  <a:pt x="125016" y="71438"/>
                </a:lnTo>
                <a:cubicBezTo>
                  <a:pt x="134875" y="71438"/>
                  <a:pt x="142875" y="63438"/>
                  <a:pt x="142875" y="53578"/>
                </a:cubicBezTo>
                <a:lnTo>
                  <a:pt x="142875" y="29766"/>
                </a:lnTo>
                <a:cubicBezTo>
                  <a:pt x="142875" y="19906"/>
                  <a:pt x="134875" y="11906"/>
                  <a:pt x="125016" y="11906"/>
                </a:cubicBezTo>
                <a:lnTo>
                  <a:pt x="89297" y="11906"/>
                </a:lnTo>
                <a:close/>
                <a:moveTo>
                  <a:pt x="166688" y="139898"/>
                </a:moveTo>
                <a:lnTo>
                  <a:pt x="169664" y="139898"/>
                </a:lnTo>
                <a:lnTo>
                  <a:pt x="169664" y="157758"/>
                </a:lnTo>
                <a:lnTo>
                  <a:pt x="139898" y="157758"/>
                </a:lnTo>
                <a:lnTo>
                  <a:pt x="139898" y="139898"/>
                </a:lnTo>
                <a:lnTo>
                  <a:pt x="166688" y="139898"/>
                </a:lnTo>
                <a:close/>
                <a:moveTo>
                  <a:pt x="71438" y="139898"/>
                </a:moveTo>
                <a:lnTo>
                  <a:pt x="74414" y="139898"/>
                </a:lnTo>
                <a:lnTo>
                  <a:pt x="74414" y="157758"/>
                </a:lnTo>
                <a:lnTo>
                  <a:pt x="44648" y="157758"/>
                </a:lnTo>
                <a:lnTo>
                  <a:pt x="44648" y="139898"/>
                </a:lnTo>
                <a:lnTo>
                  <a:pt x="71438" y="13989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952500" y="781050"/>
            <a:ext cx="1790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spc="135" kern="0" dirty="0">
                <a:solidFill>
                  <a:srgbClr val="22D3EE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HACKATHON 2025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166938"/>
            <a:ext cx="120015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9000" b="1" spc="-225" kern="0" dirty="0">
                <a:gradFill rotWithShape="1" flip="none">
                  <a:gsLst>
                    <a:gs pos="0">
                      <a:srgbClr val="3B82F6"/>
                    </a:gs>
                    <a:gs pos="50000">
                      <a:srgbClr val="8B5CF6"/>
                    </a:gs>
                    <a:gs pos="100000">
                      <a:srgbClr val="22D3EE"/>
                    </a:gs>
                  </a:gsLst>
                  <a:lin ang="2700000" scaled="1"/>
                </a:gra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Etherial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3538538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3B82F6"/>
              </a:gs>
              <a:gs pos="100000">
                <a:srgbClr val="8B5CF6"/>
              </a:gs>
            </a:gsLst>
            <a:lin ang="0" scaled="1"/>
          </a:gradFill>
          <a:ln/>
        </p:spPr>
      </p:sp>
      <p:sp>
        <p:nvSpPr>
          <p:cNvPr id="9" name="Shape 6"/>
          <p:cNvSpPr/>
          <p:nvPr/>
        </p:nvSpPr>
        <p:spPr>
          <a:xfrm>
            <a:off x="1447800" y="3538538"/>
            <a:ext cx="457200" cy="38100"/>
          </a:xfrm>
          <a:custGeom>
            <a:avLst/>
            <a:gdLst/>
            <a:ahLst/>
            <a:cxnLst/>
            <a:rect l="l" t="t" r="r" b="b"/>
            <a:pathLst>
              <a:path w="457200" h="38100">
                <a:moveTo>
                  <a:pt x="0" y="0"/>
                </a:moveTo>
                <a:lnTo>
                  <a:pt x="457200" y="0"/>
                </a:lnTo>
                <a:lnTo>
                  <a:pt x="457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10" name="Text 7"/>
          <p:cNvSpPr/>
          <p:nvPr/>
        </p:nvSpPr>
        <p:spPr>
          <a:xfrm>
            <a:off x="381000" y="3881438"/>
            <a:ext cx="116014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00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Where Truth is </a:t>
            </a:r>
            <a:pPr>
              <a:lnSpc>
                <a:spcPct val="100000"/>
              </a:lnSpc>
            </a:pPr>
            <a:r>
              <a:rPr lang="en-US" sz="2700" b="1" dirty="0">
                <a:solidFill>
                  <a:srgbClr val="22D3E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Earned</a:t>
            </a:r>
            <a:pPr>
              <a:lnSpc>
                <a:spcPct val="100000"/>
              </a:lnSpc>
            </a:pPr>
            <a:r>
              <a:rPr lang="en-US" sz="2700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, Not Declared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81000" y="4462463"/>
            <a:ext cx="1154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 Decentralized Consensus Engine for Campus News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00050" y="5905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13" name="Text 10"/>
          <p:cNvSpPr/>
          <p:nvPr/>
        </p:nvSpPr>
        <p:spPr>
          <a:xfrm>
            <a:off x="723900" y="5886450"/>
            <a:ext cx="1457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Zero-Knowledge Proofs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290604" y="5905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23813"/>
                </a:moveTo>
                <a:cubicBezTo>
                  <a:pt x="0" y="15925"/>
                  <a:pt x="6400" y="9525"/>
                  <a:pt x="14288" y="9525"/>
                </a:cubicBezTo>
                <a:lnTo>
                  <a:pt x="42863" y="9525"/>
                </a:lnTo>
                <a:cubicBezTo>
                  <a:pt x="50750" y="9525"/>
                  <a:pt x="57150" y="15925"/>
                  <a:pt x="57150" y="23813"/>
                </a:cubicBezTo>
                <a:lnTo>
                  <a:pt x="57150" y="28575"/>
                </a:lnTo>
                <a:lnTo>
                  <a:pt x="95250" y="28575"/>
                </a:lnTo>
                <a:lnTo>
                  <a:pt x="95250" y="23813"/>
                </a:lnTo>
                <a:cubicBezTo>
                  <a:pt x="95250" y="15925"/>
                  <a:pt x="101650" y="9525"/>
                  <a:pt x="109537" y="9525"/>
                </a:cubicBezTo>
                <a:lnTo>
                  <a:pt x="138113" y="9525"/>
                </a:lnTo>
                <a:cubicBezTo>
                  <a:pt x="146000" y="9525"/>
                  <a:pt x="152400" y="15925"/>
                  <a:pt x="152400" y="23813"/>
                </a:cubicBezTo>
                <a:lnTo>
                  <a:pt x="152400" y="52388"/>
                </a:lnTo>
                <a:cubicBezTo>
                  <a:pt x="152400" y="60275"/>
                  <a:pt x="146000" y="66675"/>
                  <a:pt x="138113" y="66675"/>
                </a:cubicBezTo>
                <a:lnTo>
                  <a:pt x="109537" y="66675"/>
                </a:lnTo>
                <a:cubicBezTo>
                  <a:pt x="101650" y="66675"/>
                  <a:pt x="95250" y="60275"/>
                  <a:pt x="95250" y="52388"/>
                </a:cubicBezTo>
                <a:lnTo>
                  <a:pt x="95250" y="47625"/>
                </a:lnTo>
                <a:lnTo>
                  <a:pt x="57150" y="47625"/>
                </a:lnTo>
                <a:lnTo>
                  <a:pt x="57150" y="52388"/>
                </a:lnTo>
                <a:cubicBezTo>
                  <a:pt x="57150" y="54560"/>
                  <a:pt x="56644" y="56644"/>
                  <a:pt x="55781" y="58489"/>
                </a:cubicBezTo>
                <a:lnTo>
                  <a:pt x="76200" y="85725"/>
                </a:lnTo>
                <a:lnTo>
                  <a:pt x="100013" y="85725"/>
                </a:lnTo>
                <a:cubicBezTo>
                  <a:pt x="107900" y="85725"/>
                  <a:pt x="114300" y="92125"/>
                  <a:pt x="114300" y="100013"/>
                </a:cubicBezTo>
                <a:lnTo>
                  <a:pt x="114300" y="128588"/>
                </a:lnTo>
                <a:cubicBezTo>
                  <a:pt x="114300" y="136475"/>
                  <a:pt x="107900" y="142875"/>
                  <a:pt x="100013" y="142875"/>
                </a:cubicBezTo>
                <a:lnTo>
                  <a:pt x="71438" y="142875"/>
                </a:lnTo>
                <a:cubicBezTo>
                  <a:pt x="63550" y="142875"/>
                  <a:pt x="57150" y="136475"/>
                  <a:pt x="57150" y="128588"/>
                </a:cubicBezTo>
                <a:lnTo>
                  <a:pt x="57150" y="100013"/>
                </a:lnTo>
                <a:cubicBezTo>
                  <a:pt x="57150" y="97840"/>
                  <a:pt x="57656" y="95756"/>
                  <a:pt x="58519" y="93911"/>
                </a:cubicBezTo>
                <a:lnTo>
                  <a:pt x="38100" y="66675"/>
                </a:lnTo>
                <a:lnTo>
                  <a:pt x="14288" y="66675"/>
                </a:lnTo>
                <a:cubicBezTo>
                  <a:pt x="6400" y="66675"/>
                  <a:pt x="0" y="60275"/>
                  <a:pt x="0" y="52388"/>
                </a:cubicBezTo>
                <a:lnTo>
                  <a:pt x="0" y="23813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15" name="Text 12"/>
          <p:cNvSpPr/>
          <p:nvPr/>
        </p:nvSpPr>
        <p:spPr>
          <a:xfrm>
            <a:off x="2614454" y="5886450"/>
            <a:ext cx="990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P2P Consensus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3715385" y="59055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50899" y="-4762"/>
                </a:moveTo>
                <a:cubicBezTo>
                  <a:pt x="40065" y="-4762"/>
                  <a:pt x="33695" y="12591"/>
                  <a:pt x="30569" y="28575"/>
                </a:cubicBezTo>
                <a:lnTo>
                  <a:pt x="21431" y="28575"/>
                </a:lnTo>
                <a:cubicBezTo>
                  <a:pt x="17472" y="28575"/>
                  <a:pt x="14288" y="31760"/>
                  <a:pt x="14288" y="35719"/>
                </a:cubicBezTo>
                <a:cubicBezTo>
                  <a:pt x="14288" y="39678"/>
                  <a:pt x="17472" y="42863"/>
                  <a:pt x="21431" y="42863"/>
                </a:cubicBezTo>
                <a:lnTo>
                  <a:pt x="28575" y="42863"/>
                </a:lnTo>
                <a:lnTo>
                  <a:pt x="28575" y="52388"/>
                </a:lnTo>
                <a:cubicBezTo>
                  <a:pt x="28575" y="57448"/>
                  <a:pt x="29557" y="62270"/>
                  <a:pt x="31343" y="66675"/>
                </a:cubicBezTo>
                <a:lnTo>
                  <a:pt x="28575" y="66675"/>
                </a:lnTo>
                <a:lnTo>
                  <a:pt x="28575" y="66675"/>
                </a:lnTo>
                <a:lnTo>
                  <a:pt x="22473" y="66675"/>
                </a:lnTo>
                <a:cubicBezTo>
                  <a:pt x="17949" y="66675"/>
                  <a:pt x="14288" y="70336"/>
                  <a:pt x="14288" y="74861"/>
                </a:cubicBezTo>
                <a:cubicBezTo>
                  <a:pt x="14288" y="75754"/>
                  <a:pt x="14436" y="76617"/>
                  <a:pt x="14704" y="77450"/>
                </a:cubicBezTo>
                <a:lnTo>
                  <a:pt x="23306" y="103227"/>
                </a:lnTo>
                <a:cubicBezTo>
                  <a:pt x="11966" y="112990"/>
                  <a:pt x="4763" y="127427"/>
                  <a:pt x="4763" y="143560"/>
                </a:cubicBezTo>
                <a:cubicBezTo>
                  <a:pt x="4763" y="148441"/>
                  <a:pt x="8721" y="152400"/>
                  <a:pt x="13603" y="152400"/>
                </a:cubicBezTo>
                <a:lnTo>
                  <a:pt x="119747" y="152400"/>
                </a:lnTo>
                <a:cubicBezTo>
                  <a:pt x="124629" y="152400"/>
                  <a:pt x="128588" y="148441"/>
                  <a:pt x="128588" y="143560"/>
                </a:cubicBezTo>
                <a:cubicBezTo>
                  <a:pt x="128588" y="127427"/>
                  <a:pt x="121384" y="112990"/>
                  <a:pt x="110044" y="103257"/>
                </a:cubicBezTo>
                <a:lnTo>
                  <a:pt x="118646" y="77480"/>
                </a:lnTo>
                <a:cubicBezTo>
                  <a:pt x="118914" y="76646"/>
                  <a:pt x="119062" y="75783"/>
                  <a:pt x="119062" y="74890"/>
                </a:cubicBezTo>
                <a:cubicBezTo>
                  <a:pt x="119062" y="70366"/>
                  <a:pt x="115401" y="66705"/>
                  <a:pt x="110877" y="66705"/>
                </a:cubicBezTo>
                <a:lnTo>
                  <a:pt x="104775" y="66705"/>
                </a:lnTo>
                <a:lnTo>
                  <a:pt x="104775" y="66705"/>
                </a:lnTo>
                <a:lnTo>
                  <a:pt x="102007" y="66705"/>
                </a:lnTo>
                <a:cubicBezTo>
                  <a:pt x="103793" y="62299"/>
                  <a:pt x="104775" y="57477"/>
                  <a:pt x="104775" y="52417"/>
                </a:cubicBezTo>
                <a:lnTo>
                  <a:pt x="104775" y="42892"/>
                </a:lnTo>
                <a:lnTo>
                  <a:pt x="111919" y="42892"/>
                </a:lnTo>
                <a:cubicBezTo>
                  <a:pt x="115878" y="42892"/>
                  <a:pt x="119062" y="39707"/>
                  <a:pt x="119062" y="35749"/>
                </a:cubicBezTo>
                <a:cubicBezTo>
                  <a:pt x="119062" y="31790"/>
                  <a:pt x="115878" y="28605"/>
                  <a:pt x="111919" y="28605"/>
                </a:cubicBezTo>
                <a:lnTo>
                  <a:pt x="102781" y="28605"/>
                </a:lnTo>
                <a:cubicBezTo>
                  <a:pt x="99685" y="12621"/>
                  <a:pt x="93285" y="-4733"/>
                  <a:pt x="82451" y="-4733"/>
                </a:cubicBezTo>
                <a:cubicBezTo>
                  <a:pt x="79593" y="-4733"/>
                  <a:pt x="76795" y="-3572"/>
                  <a:pt x="74265" y="-2292"/>
                </a:cubicBezTo>
                <a:cubicBezTo>
                  <a:pt x="71824" y="-1072"/>
                  <a:pt x="68788" y="30"/>
                  <a:pt x="66675" y="30"/>
                </a:cubicBezTo>
                <a:cubicBezTo>
                  <a:pt x="64562" y="30"/>
                  <a:pt x="61526" y="-1072"/>
                  <a:pt x="59085" y="-2292"/>
                </a:cubicBezTo>
                <a:cubicBezTo>
                  <a:pt x="56555" y="-3602"/>
                  <a:pt x="53757" y="-4762"/>
                  <a:pt x="50899" y="-4762"/>
                </a:cubicBezTo>
                <a:close/>
                <a:moveTo>
                  <a:pt x="78790" y="139422"/>
                </a:moveTo>
                <a:lnTo>
                  <a:pt x="71408" y="118318"/>
                </a:lnTo>
                <a:lnTo>
                  <a:pt x="79712" y="108645"/>
                </a:lnTo>
                <a:cubicBezTo>
                  <a:pt x="80516" y="107692"/>
                  <a:pt x="80962" y="106501"/>
                  <a:pt x="80962" y="105251"/>
                </a:cubicBezTo>
                <a:cubicBezTo>
                  <a:pt x="80962" y="102364"/>
                  <a:pt x="78641" y="100042"/>
                  <a:pt x="75754" y="100042"/>
                </a:cubicBezTo>
                <a:lnTo>
                  <a:pt x="57596" y="100042"/>
                </a:lnTo>
                <a:cubicBezTo>
                  <a:pt x="54709" y="100042"/>
                  <a:pt x="52387" y="102364"/>
                  <a:pt x="52387" y="105251"/>
                </a:cubicBezTo>
                <a:cubicBezTo>
                  <a:pt x="52387" y="106501"/>
                  <a:pt x="52834" y="107692"/>
                  <a:pt x="53638" y="108645"/>
                </a:cubicBezTo>
                <a:lnTo>
                  <a:pt x="61942" y="118318"/>
                </a:lnTo>
                <a:lnTo>
                  <a:pt x="54560" y="139422"/>
                </a:lnTo>
                <a:lnTo>
                  <a:pt x="37594" y="85725"/>
                </a:lnTo>
                <a:lnTo>
                  <a:pt x="48220" y="85725"/>
                </a:lnTo>
                <a:cubicBezTo>
                  <a:pt x="53697" y="88761"/>
                  <a:pt x="59978" y="90488"/>
                  <a:pt x="66675" y="90488"/>
                </a:cubicBezTo>
                <a:cubicBezTo>
                  <a:pt x="73372" y="90488"/>
                  <a:pt x="79653" y="88761"/>
                  <a:pt x="85130" y="85725"/>
                </a:cubicBezTo>
                <a:lnTo>
                  <a:pt x="95756" y="85725"/>
                </a:lnTo>
                <a:lnTo>
                  <a:pt x="78790" y="139422"/>
                </a:lnTo>
                <a:close/>
                <a:moveTo>
                  <a:pt x="66675" y="76200"/>
                </a:moveTo>
                <a:cubicBezTo>
                  <a:pt x="56346" y="76200"/>
                  <a:pt x="47565" y="69622"/>
                  <a:pt x="44261" y="60424"/>
                </a:cubicBezTo>
                <a:cubicBezTo>
                  <a:pt x="45958" y="61377"/>
                  <a:pt x="47923" y="61912"/>
                  <a:pt x="50006" y="61912"/>
                </a:cubicBezTo>
                <a:lnTo>
                  <a:pt x="53697" y="61912"/>
                </a:lnTo>
                <a:cubicBezTo>
                  <a:pt x="58609" y="61912"/>
                  <a:pt x="62954" y="58757"/>
                  <a:pt x="64502" y="54114"/>
                </a:cubicBezTo>
                <a:cubicBezTo>
                  <a:pt x="65187" y="52030"/>
                  <a:pt x="68134" y="52030"/>
                  <a:pt x="68818" y="54114"/>
                </a:cubicBezTo>
                <a:cubicBezTo>
                  <a:pt x="70366" y="58757"/>
                  <a:pt x="74741" y="61912"/>
                  <a:pt x="79623" y="61912"/>
                </a:cubicBezTo>
                <a:lnTo>
                  <a:pt x="83314" y="61912"/>
                </a:lnTo>
                <a:cubicBezTo>
                  <a:pt x="85398" y="61912"/>
                  <a:pt x="87362" y="61377"/>
                  <a:pt x="89059" y="60424"/>
                </a:cubicBezTo>
                <a:cubicBezTo>
                  <a:pt x="85755" y="69622"/>
                  <a:pt x="76974" y="76200"/>
                  <a:pt x="66645" y="76200"/>
                </a:cubicBez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17" name="Text 14"/>
          <p:cNvSpPr/>
          <p:nvPr/>
        </p:nvSpPr>
        <p:spPr>
          <a:xfrm>
            <a:off x="4029710" y="5886450"/>
            <a:ext cx="771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Anonymous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0065226" y="5791200"/>
            <a:ext cx="1743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4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Decentralized Truth Protocol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0065226" y="5981700"/>
            <a:ext cx="1743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4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v1.0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B0F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dreamimaginations.com/deebc42976d0d9ef6de33c02dd80ba26fca92cf3.jpg">    </p:cNvPr>
          <p:cNvPicPr>
            <a:picLocks noChangeAspect="1"/>
          </p:cNvPicPr>
          <p:nvPr/>
        </p:nvPicPr>
        <p:blipFill>
          <a:blip r:embed="rId1">
            <a:alphaModFix amt="50000"/>
          </a:blip>
          <a:srcRect l="174" r="174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B0F19">
                  <a:alpha val="95000"/>
                </a:srgbClr>
              </a:gs>
              <a:gs pos="50000">
                <a:srgbClr val="0B0F19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4325303" y="521652"/>
            <a:ext cx="3540760" cy="607060"/>
          </a:xfrm>
          <a:custGeom>
            <a:avLst/>
            <a:gdLst/>
            <a:ahLst/>
            <a:cxnLst/>
            <a:rect l="l" t="t" r="r" b="b"/>
            <a:pathLst>
              <a:path w="3540760" h="607060">
                <a:moveTo>
                  <a:pt x="152402" y="0"/>
                </a:moveTo>
                <a:lnTo>
                  <a:pt x="3388358" y="0"/>
                </a:lnTo>
                <a:cubicBezTo>
                  <a:pt x="3472527" y="0"/>
                  <a:pt x="3540760" y="68233"/>
                  <a:pt x="3540760" y="152402"/>
                </a:cubicBezTo>
                <a:lnTo>
                  <a:pt x="3540760" y="454658"/>
                </a:lnTo>
                <a:cubicBezTo>
                  <a:pt x="3540760" y="538827"/>
                  <a:pt x="3472527" y="607060"/>
                  <a:pt x="3388358" y="607060"/>
                </a:cubicBezTo>
                <a:lnTo>
                  <a:pt x="152402" y="607060"/>
                </a:lnTo>
                <a:cubicBezTo>
                  <a:pt x="68233" y="607060"/>
                  <a:pt x="0" y="538827"/>
                  <a:pt x="0" y="454658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gradFill rotWithShape="1" flip="none">
            <a:gsLst>
              <a:gs pos="0">
                <a:srgbClr val="3B82F6">
                  <a:alpha val="20000"/>
                </a:srgbClr>
              </a:gs>
              <a:gs pos="50000">
                <a:srgbClr val="8B5CF6">
                  <a:alpha val="20000"/>
                </a:srgbClr>
              </a:gs>
              <a:gs pos="100000">
                <a:srgbClr val="22D3EE">
                  <a:alpha val="20000"/>
                </a:srgbClr>
              </a:gs>
            </a:gsLst>
            <a:lin ang="0" scaled="1"/>
          </a:gradFill>
          <a:ln w="22013">
            <a:solidFill>
              <a:srgbClr val="3B82F6">
                <a:alpha val="50196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4658598" y="682307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38410" y="49113"/>
                </a:moveTo>
                <a:lnTo>
                  <a:pt x="183059" y="49113"/>
                </a:lnTo>
                <a:lnTo>
                  <a:pt x="183059" y="75902"/>
                </a:lnTo>
                <a:lnTo>
                  <a:pt x="138410" y="75902"/>
                </a:lnTo>
                <a:lnTo>
                  <a:pt x="138410" y="49113"/>
                </a:lnTo>
                <a:close/>
                <a:moveTo>
                  <a:pt x="133945" y="17859"/>
                </a:moveTo>
                <a:cubicBezTo>
                  <a:pt x="119156" y="17859"/>
                  <a:pt x="107156" y="29859"/>
                  <a:pt x="107156" y="44648"/>
                </a:cubicBezTo>
                <a:lnTo>
                  <a:pt x="107156" y="80367"/>
                </a:lnTo>
                <a:cubicBezTo>
                  <a:pt x="107156" y="95157"/>
                  <a:pt x="119156" y="107156"/>
                  <a:pt x="133945" y="107156"/>
                </a:cubicBezTo>
                <a:lnTo>
                  <a:pt x="142875" y="107156"/>
                </a:lnTo>
                <a:lnTo>
                  <a:pt x="142875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71438" y="160734"/>
                </a:lnTo>
                <a:lnTo>
                  <a:pt x="71438" y="178594"/>
                </a:lnTo>
                <a:lnTo>
                  <a:pt x="62508" y="178594"/>
                </a:lnTo>
                <a:cubicBezTo>
                  <a:pt x="47718" y="178594"/>
                  <a:pt x="35719" y="190593"/>
                  <a:pt x="35719" y="205383"/>
                </a:cubicBezTo>
                <a:lnTo>
                  <a:pt x="35719" y="241102"/>
                </a:lnTo>
                <a:cubicBezTo>
                  <a:pt x="35719" y="255891"/>
                  <a:pt x="47718" y="267891"/>
                  <a:pt x="62508" y="267891"/>
                </a:cubicBezTo>
                <a:lnTo>
                  <a:pt x="116086" y="267891"/>
                </a:lnTo>
                <a:cubicBezTo>
                  <a:pt x="130876" y="267891"/>
                  <a:pt x="142875" y="255891"/>
                  <a:pt x="142875" y="241102"/>
                </a:cubicBezTo>
                <a:lnTo>
                  <a:pt x="142875" y="205383"/>
                </a:lnTo>
                <a:cubicBezTo>
                  <a:pt x="142875" y="190593"/>
                  <a:pt x="130876" y="178594"/>
                  <a:pt x="116086" y="178594"/>
                </a:cubicBezTo>
                <a:lnTo>
                  <a:pt x="107156" y="178594"/>
                </a:lnTo>
                <a:lnTo>
                  <a:pt x="107156" y="160734"/>
                </a:lnTo>
                <a:lnTo>
                  <a:pt x="214313" y="160734"/>
                </a:lnTo>
                <a:lnTo>
                  <a:pt x="214313" y="178594"/>
                </a:lnTo>
                <a:lnTo>
                  <a:pt x="205383" y="178594"/>
                </a:lnTo>
                <a:cubicBezTo>
                  <a:pt x="190593" y="178594"/>
                  <a:pt x="178594" y="190593"/>
                  <a:pt x="178594" y="205383"/>
                </a:cubicBezTo>
                <a:lnTo>
                  <a:pt x="178594" y="241102"/>
                </a:lnTo>
                <a:cubicBezTo>
                  <a:pt x="178594" y="255891"/>
                  <a:pt x="190593" y="267891"/>
                  <a:pt x="205383" y="267891"/>
                </a:cubicBezTo>
                <a:lnTo>
                  <a:pt x="258961" y="267891"/>
                </a:lnTo>
                <a:cubicBezTo>
                  <a:pt x="273751" y="267891"/>
                  <a:pt x="285750" y="255891"/>
                  <a:pt x="285750" y="241102"/>
                </a:cubicBezTo>
                <a:lnTo>
                  <a:pt x="285750" y="205383"/>
                </a:lnTo>
                <a:cubicBezTo>
                  <a:pt x="285750" y="190593"/>
                  <a:pt x="273751" y="178594"/>
                  <a:pt x="258961" y="178594"/>
                </a:cubicBezTo>
                <a:lnTo>
                  <a:pt x="250031" y="178594"/>
                </a:lnTo>
                <a:lnTo>
                  <a:pt x="250031" y="160734"/>
                </a:lnTo>
                <a:lnTo>
                  <a:pt x="303609" y="160734"/>
                </a:lnTo>
                <a:cubicBezTo>
                  <a:pt x="313488" y="160734"/>
                  <a:pt x="321469" y="152753"/>
                  <a:pt x="321469" y="142875"/>
                </a:cubicBezTo>
                <a:cubicBezTo>
                  <a:pt x="321469" y="132997"/>
                  <a:pt x="313488" y="125016"/>
                  <a:pt x="303609" y="125016"/>
                </a:cubicBezTo>
                <a:lnTo>
                  <a:pt x="178594" y="125016"/>
                </a:lnTo>
                <a:lnTo>
                  <a:pt x="178594" y="107156"/>
                </a:lnTo>
                <a:lnTo>
                  <a:pt x="187523" y="107156"/>
                </a:lnTo>
                <a:cubicBezTo>
                  <a:pt x="202313" y="107156"/>
                  <a:pt x="214313" y="95157"/>
                  <a:pt x="214313" y="80367"/>
                </a:cubicBezTo>
                <a:lnTo>
                  <a:pt x="214313" y="44648"/>
                </a:lnTo>
                <a:cubicBezTo>
                  <a:pt x="214313" y="29859"/>
                  <a:pt x="202313" y="17859"/>
                  <a:pt x="187523" y="17859"/>
                </a:cubicBezTo>
                <a:lnTo>
                  <a:pt x="133945" y="17859"/>
                </a:lnTo>
                <a:close/>
                <a:moveTo>
                  <a:pt x="250031" y="209848"/>
                </a:moveTo>
                <a:lnTo>
                  <a:pt x="254496" y="209848"/>
                </a:lnTo>
                <a:lnTo>
                  <a:pt x="254496" y="236637"/>
                </a:lnTo>
                <a:lnTo>
                  <a:pt x="209848" y="236637"/>
                </a:lnTo>
                <a:lnTo>
                  <a:pt x="209848" y="209848"/>
                </a:lnTo>
                <a:lnTo>
                  <a:pt x="250031" y="209848"/>
                </a:lnTo>
                <a:close/>
                <a:moveTo>
                  <a:pt x="107156" y="209848"/>
                </a:moveTo>
                <a:lnTo>
                  <a:pt x="111621" y="209848"/>
                </a:lnTo>
                <a:lnTo>
                  <a:pt x="111621" y="236637"/>
                </a:lnTo>
                <a:lnTo>
                  <a:pt x="66973" y="236637"/>
                </a:lnTo>
                <a:lnTo>
                  <a:pt x="66973" y="209848"/>
                </a:lnTo>
                <a:lnTo>
                  <a:pt x="107156" y="209848"/>
                </a:ln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6" name="Text 3"/>
          <p:cNvSpPr/>
          <p:nvPr/>
        </p:nvSpPr>
        <p:spPr>
          <a:xfrm>
            <a:off x="5100320" y="691832"/>
            <a:ext cx="1990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spc="150" kern="0" dirty="0">
                <a:solidFill>
                  <a:srgbClr val="22D3EE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HACKATHON 2025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16537" y="682307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38410" y="49113"/>
                </a:moveTo>
                <a:lnTo>
                  <a:pt x="183059" y="49113"/>
                </a:lnTo>
                <a:lnTo>
                  <a:pt x="183059" y="75902"/>
                </a:lnTo>
                <a:lnTo>
                  <a:pt x="138410" y="75902"/>
                </a:lnTo>
                <a:lnTo>
                  <a:pt x="138410" y="49113"/>
                </a:lnTo>
                <a:close/>
                <a:moveTo>
                  <a:pt x="133945" y="17859"/>
                </a:moveTo>
                <a:cubicBezTo>
                  <a:pt x="119156" y="17859"/>
                  <a:pt x="107156" y="29859"/>
                  <a:pt x="107156" y="44648"/>
                </a:cubicBezTo>
                <a:lnTo>
                  <a:pt x="107156" y="80367"/>
                </a:lnTo>
                <a:cubicBezTo>
                  <a:pt x="107156" y="95157"/>
                  <a:pt x="119156" y="107156"/>
                  <a:pt x="133945" y="107156"/>
                </a:cubicBezTo>
                <a:lnTo>
                  <a:pt x="142875" y="107156"/>
                </a:lnTo>
                <a:lnTo>
                  <a:pt x="142875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71438" y="160734"/>
                </a:lnTo>
                <a:lnTo>
                  <a:pt x="71438" y="178594"/>
                </a:lnTo>
                <a:lnTo>
                  <a:pt x="62508" y="178594"/>
                </a:lnTo>
                <a:cubicBezTo>
                  <a:pt x="47718" y="178594"/>
                  <a:pt x="35719" y="190593"/>
                  <a:pt x="35719" y="205383"/>
                </a:cubicBezTo>
                <a:lnTo>
                  <a:pt x="35719" y="241102"/>
                </a:lnTo>
                <a:cubicBezTo>
                  <a:pt x="35719" y="255891"/>
                  <a:pt x="47718" y="267891"/>
                  <a:pt x="62508" y="267891"/>
                </a:cubicBezTo>
                <a:lnTo>
                  <a:pt x="116086" y="267891"/>
                </a:lnTo>
                <a:cubicBezTo>
                  <a:pt x="130876" y="267891"/>
                  <a:pt x="142875" y="255891"/>
                  <a:pt x="142875" y="241102"/>
                </a:cubicBezTo>
                <a:lnTo>
                  <a:pt x="142875" y="205383"/>
                </a:lnTo>
                <a:cubicBezTo>
                  <a:pt x="142875" y="190593"/>
                  <a:pt x="130876" y="178594"/>
                  <a:pt x="116086" y="178594"/>
                </a:cubicBezTo>
                <a:lnTo>
                  <a:pt x="107156" y="178594"/>
                </a:lnTo>
                <a:lnTo>
                  <a:pt x="107156" y="160734"/>
                </a:lnTo>
                <a:lnTo>
                  <a:pt x="214313" y="160734"/>
                </a:lnTo>
                <a:lnTo>
                  <a:pt x="214313" y="178594"/>
                </a:lnTo>
                <a:lnTo>
                  <a:pt x="205383" y="178594"/>
                </a:lnTo>
                <a:cubicBezTo>
                  <a:pt x="190593" y="178594"/>
                  <a:pt x="178594" y="190593"/>
                  <a:pt x="178594" y="205383"/>
                </a:cubicBezTo>
                <a:lnTo>
                  <a:pt x="178594" y="241102"/>
                </a:lnTo>
                <a:cubicBezTo>
                  <a:pt x="178594" y="255891"/>
                  <a:pt x="190593" y="267891"/>
                  <a:pt x="205383" y="267891"/>
                </a:cubicBezTo>
                <a:lnTo>
                  <a:pt x="258961" y="267891"/>
                </a:lnTo>
                <a:cubicBezTo>
                  <a:pt x="273751" y="267891"/>
                  <a:pt x="285750" y="255891"/>
                  <a:pt x="285750" y="241102"/>
                </a:cubicBezTo>
                <a:lnTo>
                  <a:pt x="285750" y="205383"/>
                </a:lnTo>
                <a:cubicBezTo>
                  <a:pt x="285750" y="190593"/>
                  <a:pt x="273751" y="178594"/>
                  <a:pt x="258961" y="178594"/>
                </a:cubicBezTo>
                <a:lnTo>
                  <a:pt x="250031" y="178594"/>
                </a:lnTo>
                <a:lnTo>
                  <a:pt x="250031" y="160734"/>
                </a:lnTo>
                <a:lnTo>
                  <a:pt x="303609" y="160734"/>
                </a:lnTo>
                <a:cubicBezTo>
                  <a:pt x="313488" y="160734"/>
                  <a:pt x="321469" y="152753"/>
                  <a:pt x="321469" y="142875"/>
                </a:cubicBezTo>
                <a:cubicBezTo>
                  <a:pt x="321469" y="132997"/>
                  <a:pt x="313488" y="125016"/>
                  <a:pt x="303609" y="125016"/>
                </a:cubicBezTo>
                <a:lnTo>
                  <a:pt x="178594" y="125016"/>
                </a:lnTo>
                <a:lnTo>
                  <a:pt x="178594" y="107156"/>
                </a:lnTo>
                <a:lnTo>
                  <a:pt x="187523" y="107156"/>
                </a:lnTo>
                <a:cubicBezTo>
                  <a:pt x="202313" y="107156"/>
                  <a:pt x="214313" y="95157"/>
                  <a:pt x="214313" y="80367"/>
                </a:cubicBezTo>
                <a:lnTo>
                  <a:pt x="214313" y="44648"/>
                </a:lnTo>
                <a:cubicBezTo>
                  <a:pt x="214313" y="29859"/>
                  <a:pt x="202313" y="17859"/>
                  <a:pt x="187523" y="17859"/>
                </a:cubicBezTo>
                <a:lnTo>
                  <a:pt x="133945" y="17859"/>
                </a:lnTo>
                <a:close/>
                <a:moveTo>
                  <a:pt x="250031" y="209848"/>
                </a:moveTo>
                <a:lnTo>
                  <a:pt x="254496" y="209848"/>
                </a:lnTo>
                <a:lnTo>
                  <a:pt x="254496" y="236637"/>
                </a:lnTo>
                <a:lnTo>
                  <a:pt x="209848" y="236637"/>
                </a:lnTo>
                <a:lnTo>
                  <a:pt x="209848" y="209848"/>
                </a:lnTo>
                <a:lnTo>
                  <a:pt x="250031" y="209848"/>
                </a:lnTo>
                <a:close/>
                <a:moveTo>
                  <a:pt x="107156" y="209848"/>
                </a:moveTo>
                <a:lnTo>
                  <a:pt x="111621" y="209848"/>
                </a:lnTo>
                <a:lnTo>
                  <a:pt x="111621" y="236637"/>
                </a:lnTo>
                <a:lnTo>
                  <a:pt x="66973" y="236637"/>
                </a:lnTo>
                <a:lnTo>
                  <a:pt x="66973" y="209848"/>
                </a:lnTo>
                <a:lnTo>
                  <a:pt x="107156" y="209848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8" name="Text 5"/>
          <p:cNvSpPr/>
          <p:nvPr/>
        </p:nvSpPr>
        <p:spPr>
          <a:xfrm>
            <a:off x="2209800" y="1441768"/>
            <a:ext cx="7772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7200" b="1" dirty="0">
                <a:gradFill rotWithShape="1" flip="none">
                  <a:gsLst>
                    <a:gs pos="0">
                      <a:srgbClr val="3B82F6"/>
                    </a:gs>
                    <a:gs pos="50000">
                      <a:srgbClr val="8B5CF6"/>
                    </a:gs>
                    <a:gs pos="100000">
                      <a:srgbClr val="22D3EE"/>
                    </a:gs>
                  </a:gsLst>
                  <a:lin ang="2700000" scaled="1"/>
                </a:gra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Ethereal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648200" y="264191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00000">
                  <a:alpha val="0"/>
                </a:srgbClr>
              </a:gs>
              <a:gs pos="100000">
                <a:srgbClr val="3B82F6"/>
              </a:gs>
            </a:gsLst>
            <a:lin ang="0" scaled="1"/>
          </a:gradFill>
          <a:ln/>
        </p:spPr>
      </p:sp>
      <p:sp>
        <p:nvSpPr>
          <p:cNvPr id="10" name="Shape 7"/>
          <p:cNvSpPr/>
          <p:nvPr/>
        </p:nvSpPr>
        <p:spPr>
          <a:xfrm>
            <a:off x="6019800" y="258476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2D3EE"/>
          </a:solidFill>
          <a:ln/>
          <a:effectLst>
            <a:outerShdw sx="100000" sy="100000" kx="0" ky="0" algn="bl" rotWithShape="0" blurRad="285750" dist="50800" dir="2700000">
              <a:srgbClr val="22d3ee">
                <a:alpha val="50196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6324600" y="264191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00000">
                  <a:alpha val="0"/>
                </a:srgbClr>
              </a:gs>
              <a:gs pos="100000">
                <a:srgbClr val="22D3EE"/>
              </a:gs>
            </a:gsLst>
            <a:lin ang="10800000" scaled="1"/>
          </a:gradFill>
          <a:ln/>
        </p:spPr>
      </p:sp>
      <p:sp>
        <p:nvSpPr>
          <p:cNvPr id="12" name="Text 9"/>
          <p:cNvSpPr/>
          <p:nvPr/>
        </p:nvSpPr>
        <p:spPr>
          <a:xfrm>
            <a:off x="2352675" y="3041968"/>
            <a:ext cx="74866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Where Truth is </a:t>
            </a:r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22D3E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Earned</a:t>
            </a:r>
            <a:pPr algn="ctr">
              <a:lnSpc>
                <a:spcPct val="90000"/>
              </a:lnSpc>
            </a:pPr>
            <a:r>
              <a:rPr lang="en-US" sz="2700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, Not Declared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2390775" y="3575368"/>
            <a:ext cx="741045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50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Join the decentralized revolution. Help us build a world where information is verified by the community, not controlled by the few.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593022" y="4960620"/>
            <a:ext cx="2208530" cy="732155"/>
          </a:xfrm>
          <a:custGeom>
            <a:avLst/>
            <a:gdLst/>
            <a:ahLst/>
            <a:cxnLst/>
            <a:rect l="l" t="t" r="r" b="b"/>
            <a:pathLst>
              <a:path w="2208530" h="732155">
                <a:moveTo>
                  <a:pt x="114297" y="0"/>
                </a:moveTo>
                <a:lnTo>
                  <a:pt x="2094233" y="0"/>
                </a:lnTo>
                <a:cubicBezTo>
                  <a:pt x="2157358" y="0"/>
                  <a:pt x="2208530" y="51172"/>
                  <a:pt x="2208530" y="114297"/>
                </a:cubicBezTo>
                <a:lnTo>
                  <a:pt x="2208530" y="617858"/>
                </a:lnTo>
                <a:cubicBezTo>
                  <a:pt x="2208530" y="680983"/>
                  <a:pt x="2157358" y="732155"/>
                  <a:pt x="2094233" y="732155"/>
                </a:cubicBezTo>
                <a:lnTo>
                  <a:pt x="114297" y="732155"/>
                </a:lnTo>
                <a:cubicBezTo>
                  <a:pt x="51172" y="732155"/>
                  <a:pt x="0" y="680983"/>
                  <a:pt x="0" y="617858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3B82F6">
              <a:alpha val="10196"/>
            </a:srgbClr>
          </a:solidFill>
          <a:ln w="11007">
            <a:solidFill>
              <a:srgbClr val="3B82F6">
                <a:alpha val="30196"/>
              </a:srgbClr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2944813" y="5212398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35719" y="46434"/>
                </a:moveTo>
                <a:cubicBezTo>
                  <a:pt x="41633" y="46434"/>
                  <a:pt x="46434" y="41633"/>
                  <a:pt x="46434" y="35719"/>
                </a:cubicBezTo>
                <a:cubicBezTo>
                  <a:pt x="46434" y="29805"/>
                  <a:pt x="41633" y="25003"/>
                  <a:pt x="35719" y="25003"/>
                </a:cubicBezTo>
                <a:cubicBezTo>
                  <a:pt x="29805" y="25003"/>
                  <a:pt x="25003" y="29805"/>
                  <a:pt x="25003" y="35719"/>
                </a:cubicBezTo>
                <a:cubicBezTo>
                  <a:pt x="25003" y="41633"/>
                  <a:pt x="29805" y="46434"/>
                  <a:pt x="35719" y="46434"/>
                </a:cubicBezTo>
                <a:close/>
                <a:moveTo>
                  <a:pt x="71438" y="35719"/>
                </a:moveTo>
                <a:cubicBezTo>
                  <a:pt x="71438" y="50363"/>
                  <a:pt x="62642" y="62954"/>
                  <a:pt x="50006" y="68446"/>
                </a:cubicBezTo>
                <a:lnTo>
                  <a:pt x="50006" y="100013"/>
                </a:lnTo>
                <a:lnTo>
                  <a:pt x="128588" y="100013"/>
                </a:lnTo>
                <a:cubicBezTo>
                  <a:pt x="140419" y="100013"/>
                  <a:pt x="150019" y="90413"/>
                  <a:pt x="150019" y="78581"/>
                </a:cubicBezTo>
                <a:lnTo>
                  <a:pt x="150019" y="68446"/>
                </a:lnTo>
                <a:cubicBezTo>
                  <a:pt x="137383" y="62954"/>
                  <a:pt x="128588" y="50363"/>
                  <a:pt x="128588" y="35719"/>
                </a:cubicBezTo>
                <a:cubicBezTo>
                  <a:pt x="128588" y="15984"/>
                  <a:pt x="144572" y="0"/>
                  <a:pt x="164306" y="0"/>
                </a:cubicBezTo>
                <a:cubicBezTo>
                  <a:pt x="184041" y="0"/>
                  <a:pt x="200025" y="15984"/>
                  <a:pt x="200025" y="35719"/>
                </a:cubicBezTo>
                <a:cubicBezTo>
                  <a:pt x="200025" y="50363"/>
                  <a:pt x="191229" y="62954"/>
                  <a:pt x="178594" y="68446"/>
                </a:cubicBezTo>
                <a:lnTo>
                  <a:pt x="178594" y="78581"/>
                </a:lnTo>
                <a:cubicBezTo>
                  <a:pt x="178594" y="106219"/>
                  <a:pt x="156225" y="128588"/>
                  <a:pt x="128588" y="128588"/>
                </a:cubicBezTo>
                <a:lnTo>
                  <a:pt x="50006" y="128588"/>
                </a:lnTo>
                <a:lnTo>
                  <a:pt x="50006" y="160154"/>
                </a:lnTo>
                <a:cubicBezTo>
                  <a:pt x="62642" y="165646"/>
                  <a:pt x="71438" y="178237"/>
                  <a:pt x="71438" y="192881"/>
                </a:cubicBezTo>
                <a:cubicBezTo>
                  <a:pt x="71438" y="212616"/>
                  <a:pt x="55453" y="228600"/>
                  <a:pt x="35719" y="228600"/>
                </a:cubicBezTo>
                <a:cubicBezTo>
                  <a:pt x="15984" y="228600"/>
                  <a:pt x="0" y="212616"/>
                  <a:pt x="0" y="192881"/>
                </a:cubicBezTo>
                <a:cubicBezTo>
                  <a:pt x="0" y="178237"/>
                  <a:pt x="8796" y="165646"/>
                  <a:pt x="21431" y="160154"/>
                </a:cubicBezTo>
                <a:lnTo>
                  <a:pt x="21431" y="68491"/>
                </a:lnTo>
                <a:cubicBezTo>
                  <a:pt x="8796" y="62954"/>
                  <a:pt x="0" y="50363"/>
                  <a:pt x="0" y="35719"/>
                </a:cubicBezTo>
                <a:cubicBezTo>
                  <a:pt x="0" y="15984"/>
                  <a:pt x="15984" y="0"/>
                  <a:pt x="35719" y="0"/>
                </a:cubicBezTo>
                <a:cubicBezTo>
                  <a:pt x="55453" y="0"/>
                  <a:pt x="71438" y="15984"/>
                  <a:pt x="71438" y="35719"/>
                </a:cubicBezTo>
                <a:close/>
                <a:moveTo>
                  <a:pt x="175022" y="35719"/>
                </a:moveTo>
                <a:cubicBezTo>
                  <a:pt x="175022" y="29805"/>
                  <a:pt x="170220" y="25003"/>
                  <a:pt x="164306" y="25003"/>
                </a:cubicBezTo>
                <a:cubicBezTo>
                  <a:pt x="158392" y="25003"/>
                  <a:pt x="153591" y="29805"/>
                  <a:pt x="153591" y="35719"/>
                </a:cubicBezTo>
                <a:cubicBezTo>
                  <a:pt x="153591" y="41633"/>
                  <a:pt x="158392" y="46434"/>
                  <a:pt x="164306" y="46434"/>
                </a:cubicBezTo>
                <a:cubicBezTo>
                  <a:pt x="170220" y="46434"/>
                  <a:pt x="175022" y="41633"/>
                  <a:pt x="175022" y="35719"/>
                </a:cubicBezTo>
                <a:close/>
                <a:moveTo>
                  <a:pt x="35719" y="203597"/>
                </a:moveTo>
                <a:cubicBezTo>
                  <a:pt x="41633" y="203597"/>
                  <a:pt x="46434" y="198795"/>
                  <a:pt x="46434" y="192881"/>
                </a:cubicBezTo>
                <a:cubicBezTo>
                  <a:pt x="46434" y="186967"/>
                  <a:pt x="41633" y="182166"/>
                  <a:pt x="35719" y="182166"/>
                </a:cubicBezTo>
                <a:cubicBezTo>
                  <a:pt x="29805" y="182166"/>
                  <a:pt x="25003" y="186967"/>
                  <a:pt x="25003" y="192881"/>
                </a:cubicBezTo>
                <a:cubicBezTo>
                  <a:pt x="25003" y="198795"/>
                  <a:pt x="29805" y="203597"/>
                  <a:pt x="35719" y="203597"/>
                </a:cubicBez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16" name="Text 13"/>
          <p:cNvSpPr/>
          <p:nvPr/>
        </p:nvSpPr>
        <p:spPr>
          <a:xfrm>
            <a:off x="3340100" y="5117148"/>
            <a:ext cx="1228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Open Source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3259927" y="5326698"/>
            <a:ext cx="185150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gh/exeNyx7/ethereal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5114131" y="4960620"/>
            <a:ext cx="2170430" cy="732155"/>
          </a:xfrm>
          <a:custGeom>
            <a:avLst/>
            <a:gdLst/>
            <a:ahLst/>
            <a:cxnLst/>
            <a:rect l="l" t="t" r="r" b="b"/>
            <a:pathLst>
              <a:path w="2170430" h="732155">
                <a:moveTo>
                  <a:pt x="114297" y="0"/>
                </a:moveTo>
                <a:lnTo>
                  <a:pt x="2056133" y="0"/>
                </a:lnTo>
                <a:cubicBezTo>
                  <a:pt x="2119258" y="0"/>
                  <a:pt x="2170430" y="51172"/>
                  <a:pt x="2170430" y="114297"/>
                </a:cubicBezTo>
                <a:lnTo>
                  <a:pt x="2170430" y="617858"/>
                </a:lnTo>
                <a:cubicBezTo>
                  <a:pt x="2170430" y="680983"/>
                  <a:pt x="2119258" y="732155"/>
                  <a:pt x="2056133" y="732155"/>
                </a:cubicBezTo>
                <a:lnTo>
                  <a:pt x="114297" y="732155"/>
                </a:lnTo>
                <a:cubicBezTo>
                  <a:pt x="51172" y="732155"/>
                  <a:pt x="0" y="680983"/>
                  <a:pt x="0" y="617858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8B5CF6">
              <a:alpha val="10196"/>
            </a:srgbClr>
          </a:solidFill>
          <a:ln w="11007">
            <a:solidFill>
              <a:srgbClr val="8B5CF6">
                <a:alpha val="30196"/>
              </a:srgbClr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5437346" y="5212398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71450" y="64294"/>
                </a:moveTo>
                <a:cubicBezTo>
                  <a:pt x="171450" y="107692"/>
                  <a:pt x="133052" y="142875"/>
                  <a:pt x="85725" y="142875"/>
                </a:cubicBezTo>
                <a:cubicBezTo>
                  <a:pt x="73804" y="142875"/>
                  <a:pt x="62463" y="140643"/>
                  <a:pt x="52149" y="136624"/>
                </a:cubicBezTo>
                <a:lnTo>
                  <a:pt x="15716" y="155912"/>
                </a:lnTo>
                <a:cubicBezTo>
                  <a:pt x="11564" y="158100"/>
                  <a:pt x="6474" y="157341"/>
                  <a:pt x="3125" y="154037"/>
                </a:cubicBezTo>
                <a:cubicBezTo>
                  <a:pt x="-223" y="150733"/>
                  <a:pt x="-982" y="145599"/>
                  <a:pt x="1250" y="141446"/>
                </a:cubicBezTo>
                <a:lnTo>
                  <a:pt x="17145" y="111443"/>
                </a:lnTo>
                <a:cubicBezTo>
                  <a:pt x="6385" y="98316"/>
                  <a:pt x="0" y="81975"/>
                  <a:pt x="0" y="64294"/>
                </a:cubicBezTo>
                <a:cubicBezTo>
                  <a:pt x="0" y="20895"/>
                  <a:pt x="38398" y="-14287"/>
                  <a:pt x="85725" y="-14287"/>
                </a:cubicBezTo>
                <a:cubicBezTo>
                  <a:pt x="133052" y="-14287"/>
                  <a:pt x="171450" y="20895"/>
                  <a:pt x="171450" y="64294"/>
                </a:cubicBezTo>
                <a:close/>
                <a:moveTo>
                  <a:pt x="171450" y="228600"/>
                </a:moveTo>
                <a:cubicBezTo>
                  <a:pt x="129436" y="228600"/>
                  <a:pt x="94476" y="200873"/>
                  <a:pt x="87154" y="164306"/>
                </a:cubicBezTo>
                <a:cubicBezTo>
                  <a:pt x="140732" y="163637"/>
                  <a:pt x="187300" y="125507"/>
                  <a:pt x="192435" y="73804"/>
                </a:cubicBezTo>
                <a:cubicBezTo>
                  <a:pt x="229627" y="82376"/>
                  <a:pt x="257175" y="113228"/>
                  <a:pt x="257175" y="150019"/>
                </a:cubicBezTo>
                <a:cubicBezTo>
                  <a:pt x="257175" y="167700"/>
                  <a:pt x="250790" y="184041"/>
                  <a:pt x="240030" y="197168"/>
                </a:cubicBezTo>
                <a:lnTo>
                  <a:pt x="255925" y="227171"/>
                </a:lnTo>
                <a:cubicBezTo>
                  <a:pt x="258113" y="231324"/>
                  <a:pt x="257354" y="236413"/>
                  <a:pt x="254050" y="239762"/>
                </a:cubicBezTo>
                <a:cubicBezTo>
                  <a:pt x="250746" y="243111"/>
                  <a:pt x="245611" y="243870"/>
                  <a:pt x="241459" y="241637"/>
                </a:cubicBezTo>
                <a:lnTo>
                  <a:pt x="205026" y="222349"/>
                </a:lnTo>
                <a:cubicBezTo>
                  <a:pt x="194712" y="226368"/>
                  <a:pt x="183371" y="228600"/>
                  <a:pt x="171450" y="22860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20" name="Text 17"/>
          <p:cNvSpPr/>
          <p:nvPr/>
        </p:nvSpPr>
        <p:spPr>
          <a:xfrm>
            <a:off x="5861209" y="5117148"/>
            <a:ext cx="1190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Community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861209" y="5345748"/>
            <a:ext cx="118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discord.gg/etherial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7595553" y="4960620"/>
            <a:ext cx="1998980" cy="732155"/>
          </a:xfrm>
          <a:custGeom>
            <a:avLst/>
            <a:gdLst/>
            <a:ahLst/>
            <a:cxnLst/>
            <a:rect l="l" t="t" r="r" b="b"/>
            <a:pathLst>
              <a:path w="1998980" h="732155">
                <a:moveTo>
                  <a:pt x="114297" y="0"/>
                </a:moveTo>
                <a:lnTo>
                  <a:pt x="1884683" y="0"/>
                </a:lnTo>
                <a:cubicBezTo>
                  <a:pt x="1947808" y="0"/>
                  <a:pt x="1998980" y="51172"/>
                  <a:pt x="1998980" y="114297"/>
                </a:cubicBezTo>
                <a:lnTo>
                  <a:pt x="1998980" y="617858"/>
                </a:lnTo>
                <a:cubicBezTo>
                  <a:pt x="1998980" y="680983"/>
                  <a:pt x="1947808" y="732155"/>
                  <a:pt x="1884683" y="732155"/>
                </a:cubicBezTo>
                <a:lnTo>
                  <a:pt x="114297" y="732155"/>
                </a:lnTo>
                <a:cubicBezTo>
                  <a:pt x="51172" y="732155"/>
                  <a:pt x="0" y="680983"/>
                  <a:pt x="0" y="617858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22D3EE">
              <a:alpha val="10196"/>
            </a:srgbClr>
          </a:solidFill>
          <a:ln w="11007">
            <a:solidFill>
              <a:srgbClr val="22D3EE">
                <a:alpha val="30196"/>
              </a:srgbClr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7933055" y="521239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7118" y="125016"/>
                </a:moveTo>
                <a:lnTo>
                  <a:pt x="71884" y="125016"/>
                </a:lnTo>
                <a:cubicBezTo>
                  <a:pt x="73179" y="153814"/>
                  <a:pt x="79564" y="180335"/>
                  <a:pt x="88627" y="199757"/>
                </a:cubicBezTo>
                <a:cubicBezTo>
                  <a:pt x="93717" y="210696"/>
                  <a:pt x="99209" y="218420"/>
                  <a:pt x="104299" y="223153"/>
                </a:cubicBezTo>
                <a:cubicBezTo>
                  <a:pt x="109299" y="227841"/>
                  <a:pt x="112737" y="228600"/>
                  <a:pt x="114523" y="228600"/>
                </a:cubicBezTo>
                <a:cubicBezTo>
                  <a:pt x="116309" y="228600"/>
                  <a:pt x="119747" y="227841"/>
                  <a:pt x="124748" y="223153"/>
                </a:cubicBezTo>
                <a:cubicBezTo>
                  <a:pt x="129838" y="218420"/>
                  <a:pt x="135329" y="210651"/>
                  <a:pt x="140419" y="199757"/>
                </a:cubicBezTo>
                <a:cubicBezTo>
                  <a:pt x="149483" y="180335"/>
                  <a:pt x="155868" y="153814"/>
                  <a:pt x="157162" y="125016"/>
                </a:cubicBezTo>
                <a:close/>
                <a:moveTo>
                  <a:pt x="71839" y="103584"/>
                </a:moveTo>
                <a:lnTo>
                  <a:pt x="157073" y="103584"/>
                </a:lnTo>
                <a:cubicBezTo>
                  <a:pt x="155823" y="74786"/>
                  <a:pt x="149438" y="48265"/>
                  <a:pt x="140375" y="28843"/>
                </a:cubicBezTo>
                <a:cubicBezTo>
                  <a:pt x="135285" y="17949"/>
                  <a:pt x="129793" y="10180"/>
                  <a:pt x="124703" y="5447"/>
                </a:cubicBezTo>
                <a:cubicBezTo>
                  <a:pt x="119702" y="759"/>
                  <a:pt x="116265" y="0"/>
                  <a:pt x="114479" y="0"/>
                </a:cubicBezTo>
                <a:cubicBezTo>
                  <a:pt x="112693" y="0"/>
                  <a:pt x="109255" y="759"/>
                  <a:pt x="104254" y="5447"/>
                </a:cubicBezTo>
                <a:cubicBezTo>
                  <a:pt x="99164" y="10180"/>
                  <a:pt x="93672" y="17949"/>
                  <a:pt x="88582" y="28843"/>
                </a:cubicBezTo>
                <a:cubicBezTo>
                  <a:pt x="79519" y="48265"/>
                  <a:pt x="73134" y="74786"/>
                  <a:pt x="71839" y="103584"/>
                </a:cubicBezTo>
                <a:close/>
                <a:moveTo>
                  <a:pt x="50408" y="103584"/>
                </a:moveTo>
                <a:cubicBezTo>
                  <a:pt x="51971" y="65365"/>
                  <a:pt x="61838" y="29870"/>
                  <a:pt x="76260" y="6563"/>
                </a:cubicBezTo>
                <a:cubicBezTo>
                  <a:pt x="35138" y="21119"/>
                  <a:pt x="4867" y="58579"/>
                  <a:pt x="670" y="103584"/>
                </a:cubicBezTo>
                <a:lnTo>
                  <a:pt x="50408" y="103584"/>
                </a:lnTo>
                <a:close/>
                <a:moveTo>
                  <a:pt x="670" y="125016"/>
                </a:moveTo>
                <a:cubicBezTo>
                  <a:pt x="4867" y="170021"/>
                  <a:pt x="35138" y="207481"/>
                  <a:pt x="76260" y="222037"/>
                </a:cubicBezTo>
                <a:cubicBezTo>
                  <a:pt x="61838" y="198730"/>
                  <a:pt x="51971" y="163235"/>
                  <a:pt x="50408" y="125016"/>
                </a:cubicBezTo>
                <a:lnTo>
                  <a:pt x="670" y="125016"/>
                </a:lnTo>
                <a:close/>
                <a:moveTo>
                  <a:pt x="178549" y="125016"/>
                </a:moveTo>
                <a:cubicBezTo>
                  <a:pt x="176986" y="163235"/>
                  <a:pt x="167119" y="198730"/>
                  <a:pt x="152698" y="222037"/>
                </a:cubicBezTo>
                <a:cubicBezTo>
                  <a:pt x="193819" y="207437"/>
                  <a:pt x="224091" y="170021"/>
                  <a:pt x="228287" y="125016"/>
                </a:cubicBezTo>
                <a:lnTo>
                  <a:pt x="178549" y="125016"/>
                </a:lnTo>
                <a:close/>
                <a:moveTo>
                  <a:pt x="228287" y="103584"/>
                </a:moveTo>
                <a:cubicBezTo>
                  <a:pt x="224091" y="58579"/>
                  <a:pt x="193819" y="21119"/>
                  <a:pt x="152698" y="6563"/>
                </a:cubicBezTo>
                <a:cubicBezTo>
                  <a:pt x="167119" y="29870"/>
                  <a:pt x="176986" y="65365"/>
                  <a:pt x="178549" y="103584"/>
                </a:cubicBezTo>
                <a:lnTo>
                  <a:pt x="228287" y="103584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24" name="Text 21"/>
          <p:cNvSpPr/>
          <p:nvPr/>
        </p:nvSpPr>
        <p:spPr>
          <a:xfrm>
            <a:off x="8342630" y="5117148"/>
            <a:ext cx="1019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Website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8342630" y="5345748"/>
            <a:ext cx="1009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etherial.network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3774123" y="618267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67873" y="0"/>
                  <a:pt x="69071" y="260"/>
                  <a:pt x="70165" y="755"/>
                </a:cubicBezTo>
                <a:lnTo>
                  <a:pt x="119234" y="21565"/>
                </a:lnTo>
                <a:cubicBezTo>
                  <a:pt x="124964" y="23987"/>
                  <a:pt x="129235" y="29639"/>
                  <a:pt x="129209" y="36463"/>
                </a:cubicBezTo>
                <a:cubicBezTo>
                  <a:pt x="129079" y="62299"/>
                  <a:pt x="118452" y="109571"/>
                  <a:pt x="73577" y="131058"/>
                </a:cubicBezTo>
                <a:cubicBezTo>
                  <a:pt x="69227" y="133142"/>
                  <a:pt x="64175" y="133142"/>
                  <a:pt x="59825" y="131058"/>
                </a:cubicBezTo>
                <a:cubicBezTo>
                  <a:pt x="14924" y="109571"/>
                  <a:pt x="4323" y="62299"/>
                  <a:pt x="4193" y="36463"/>
                </a:cubicBezTo>
                <a:cubicBezTo>
                  <a:pt x="4167" y="29639"/>
                  <a:pt x="8439" y="23987"/>
                  <a:pt x="14168" y="21565"/>
                </a:cubicBezTo>
                <a:lnTo>
                  <a:pt x="63211" y="755"/>
                </a:lnTo>
                <a:cubicBezTo>
                  <a:pt x="64305" y="260"/>
                  <a:pt x="65477" y="0"/>
                  <a:pt x="66675" y="0"/>
                </a:cubicBezTo>
                <a:close/>
                <a:moveTo>
                  <a:pt x="66675" y="17398"/>
                </a:moveTo>
                <a:lnTo>
                  <a:pt x="66675" y="115874"/>
                </a:lnTo>
                <a:cubicBezTo>
                  <a:pt x="102617" y="98476"/>
                  <a:pt x="112280" y="59929"/>
                  <a:pt x="112514" y="36854"/>
                </a:cubicBezTo>
                <a:lnTo>
                  <a:pt x="66675" y="17424"/>
                </a:lnTo>
                <a:lnTo>
                  <a:pt x="66675" y="17424"/>
                </a:ln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27" name="Text 24"/>
          <p:cNvSpPr/>
          <p:nvPr/>
        </p:nvSpPr>
        <p:spPr>
          <a:xfrm>
            <a:off x="3964623" y="6154103"/>
            <a:ext cx="1457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4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Zero-Knowledge Proofs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5621814" y="6173153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0" y="0"/>
                </a:moveTo>
                <a:lnTo>
                  <a:pt x="9525" y="0"/>
                </a:lnTo>
                <a:lnTo>
                  <a:pt x="95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E2E8F0">
              <a:alpha val="20000"/>
            </a:srgbClr>
          </a:solidFill>
          <a:ln/>
        </p:spPr>
      </p:sp>
      <p:sp>
        <p:nvSpPr>
          <p:cNvPr id="29" name="Shape 26"/>
          <p:cNvSpPr/>
          <p:nvPr/>
        </p:nvSpPr>
        <p:spPr>
          <a:xfrm>
            <a:off x="5878989" y="618267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20836"/>
                </a:moveTo>
                <a:cubicBezTo>
                  <a:pt x="0" y="13934"/>
                  <a:pt x="5600" y="8334"/>
                  <a:pt x="12502" y="8334"/>
                </a:cubicBezTo>
                <a:lnTo>
                  <a:pt x="37505" y="8334"/>
                </a:lnTo>
                <a:cubicBezTo>
                  <a:pt x="44407" y="8334"/>
                  <a:pt x="50006" y="13934"/>
                  <a:pt x="50006" y="20836"/>
                </a:cubicBezTo>
                <a:lnTo>
                  <a:pt x="50006" y="25003"/>
                </a:lnTo>
                <a:lnTo>
                  <a:pt x="83344" y="25003"/>
                </a:lnTo>
                <a:lnTo>
                  <a:pt x="83344" y="20836"/>
                </a:lnTo>
                <a:cubicBezTo>
                  <a:pt x="83344" y="13934"/>
                  <a:pt x="88943" y="8334"/>
                  <a:pt x="95845" y="8334"/>
                </a:cubicBezTo>
                <a:lnTo>
                  <a:pt x="120848" y="8334"/>
                </a:lnTo>
                <a:cubicBezTo>
                  <a:pt x="127750" y="8334"/>
                  <a:pt x="133350" y="13934"/>
                  <a:pt x="133350" y="20836"/>
                </a:cubicBezTo>
                <a:lnTo>
                  <a:pt x="133350" y="45839"/>
                </a:lnTo>
                <a:cubicBezTo>
                  <a:pt x="133350" y="52741"/>
                  <a:pt x="127750" y="58341"/>
                  <a:pt x="120848" y="58341"/>
                </a:cubicBezTo>
                <a:lnTo>
                  <a:pt x="95845" y="58341"/>
                </a:lnTo>
                <a:cubicBezTo>
                  <a:pt x="88943" y="58341"/>
                  <a:pt x="83344" y="52741"/>
                  <a:pt x="83344" y="45839"/>
                </a:cubicBezTo>
                <a:lnTo>
                  <a:pt x="83344" y="41672"/>
                </a:lnTo>
                <a:lnTo>
                  <a:pt x="50006" y="41672"/>
                </a:lnTo>
                <a:lnTo>
                  <a:pt x="50006" y="45839"/>
                </a:lnTo>
                <a:cubicBezTo>
                  <a:pt x="50006" y="47740"/>
                  <a:pt x="49563" y="49563"/>
                  <a:pt x="48808" y="51178"/>
                </a:cubicBezTo>
                <a:lnTo>
                  <a:pt x="66675" y="75009"/>
                </a:lnTo>
                <a:lnTo>
                  <a:pt x="87511" y="75009"/>
                </a:lnTo>
                <a:cubicBezTo>
                  <a:pt x="94413" y="75009"/>
                  <a:pt x="100013" y="80609"/>
                  <a:pt x="100013" y="87511"/>
                </a:cubicBezTo>
                <a:lnTo>
                  <a:pt x="100013" y="112514"/>
                </a:lnTo>
                <a:cubicBezTo>
                  <a:pt x="100013" y="119416"/>
                  <a:pt x="94413" y="125016"/>
                  <a:pt x="87511" y="125016"/>
                </a:cubicBezTo>
                <a:lnTo>
                  <a:pt x="62508" y="125016"/>
                </a:lnTo>
                <a:cubicBezTo>
                  <a:pt x="55606" y="125016"/>
                  <a:pt x="50006" y="119416"/>
                  <a:pt x="50006" y="112514"/>
                </a:cubicBezTo>
                <a:lnTo>
                  <a:pt x="50006" y="87511"/>
                </a:lnTo>
                <a:cubicBezTo>
                  <a:pt x="50006" y="85610"/>
                  <a:pt x="50449" y="83787"/>
                  <a:pt x="51204" y="82172"/>
                </a:cubicBezTo>
                <a:lnTo>
                  <a:pt x="33337" y="58341"/>
                </a:lnTo>
                <a:lnTo>
                  <a:pt x="12502" y="58341"/>
                </a:lnTo>
                <a:cubicBezTo>
                  <a:pt x="5600" y="58341"/>
                  <a:pt x="0" y="52741"/>
                  <a:pt x="0" y="45839"/>
                </a:cubicBezTo>
                <a:lnTo>
                  <a:pt x="0" y="20836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30" name="Text 27"/>
          <p:cNvSpPr/>
          <p:nvPr/>
        </p:nvSpPr>
        <p:spPr>
          <a:xfrm>
            <a:off x="6069489" y="6154103"/>
            <a:ext cx="990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4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P2P Consensus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7251382" y="6173153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0" y="0"/>
                </a:moveTo>
                <a:lnTo>
                  <a:pt x="9525" y="0"/>
                </a:lnTo>
                <a:lnTo>
                  <a:pt x="9525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E2E8F0">
              <a:alpha val="20000"/>
            </a:srgbClr>
          </a:solidFill>
          <a:ln/>
        </p:spPr>
      </p:sp>
      <p:sp>
        <p:nvSpPr>
          <p:cNvPr id="32" name="Shape 29"/>
          <p:cNvSpPr/>
          <p:nvPr/>
        </p:nvSpPr>
        <p:spPr>
          <a:xfrm>
            <a:off x="7516892" y="618267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44537" y="-4167"/>
                </a:moveTo>
                <a:cubicBezTo>
                  <a:pt x="35056" y="-4167"/>
                  <a:pt x="29483" y="11017"/>
                  <a:pt x="26748" y="25003"/>
                </a:cubicBezTo>
                <a:lnTo>
                  <a:pt x="18752" y="25003"/>
                </a:lnTo>
                <a:cubicBezTo>
                  <a:pt x="15288" y="25003"/>
                  <a:pt x="12502" y="27790"/>
                  <a:pt x="12502" y="31254"/>
                </a:cubicBezTo>
                <a:cubicBezTo>
                  <a:pt x="12502" y="34718"/>
                  <a:pt x="15288" y="37505"/>
                  <a:pt x="18752" y="37505"/>
                </a:cubicBezTo>
                <a:lnTo>
                  <a:pt x="25003" y="37505"/>
                </a:lnTo>
                <a:lnTo>
                  <a:pt x="25003" y="45839"/>
                </a:lnTo>
                <a:cubicBezTo>
                  <a:pt x="25003" y="50267"/>
                  <a:pt x="25863" y="54486"/>
                  <a:pt x="27425" y="58341"/>
                </a:cubicBezTo>
                <a:lnTo>
                  <a:pt x="25003" y="58341"/>
                </a:lnTo>
                <a:lnTo>
                  <a:pt x="25003" y="58341"/>
                </a:lnTo>
                <a:lnTo>
                  <a:pt x="19664" y="58341"/>
                </a:lnTo>
                <a:cubicBezTo>
                  <a:pt x="15705" y="58341"/>
                  <a:pt x="12502" y="61544"/>
                  <a:pt x="12502" y="65503"/>
                </a:cubicBezTo>
                <a:cubicBezTo>
                  <a:pt x="12502" y="66284"/>
                  <a:pt x="12632" y="67040"/>
                  <a:pt x="12866" y="67769"/>
                </a:cubicBezTo>
                <a:lnTo>
                  <a:pt x="20393" y="90324"/>
                </a:lnTo>
                <a:cubicBezTo>
                  <a:pt x="10470" y="98867"/>
                  <a:pt x="4167" y="111498"/>
                  <a:pt x="4167" y="125615"/>
                </a:cubicBezTo>
                <a:cubicBezTo>
                  <a:pt x="4167" y="129886"/>
                  <a:pt x="7631" y="133350"/>
                  <a:pt x="11903" y="133350"/>
                </a:cubicBezTo>
                <a:lnTo>
                  <a:pt x="104779" y="133350"/>
                </a:lnTo>
                <a:cubicBezTo>
                  <a:pt x="109050" y="133350"/>
                  <a:pt x="112514" y="129886"/>
                  <a:pt x="112514" y="125615"/>
                </a:cubicBezTo>
                <a:cubicBezTo>
                  <a:pt x="112514" y="111498"/>
                  <a:pt x="106211" y="98867"/>
                  <a:pt x="96288" y="90350"/>
                </a:cubicBezTo>
                <a:lnTo>
                  <a:pt x="103815" y="67795"/>
                </a:lnTo>
                <a:cubicBezTo>
                  <a:pt x="104049" y="67066"/>
                  <a:pt x="104180" y="66310"/>
                  <a:pt x="104180" y="65529"/>
                </a:cubicBezTo>
                <a:cubicBezTo>
                  <a:pt x="104180" y="61570"/>
                  <a:pt x="100976" y="58367"/>
                  <a:pt x="97017" y="58367"/>
                </a:cubicBezTo>
                <a:lnTo>
                  <a:pt x="91678" y="58367"/>
                </a:lnTo>
                <a:lnTo>
                  <a:pt x="91678" y="58367"/>
                </a:lnTo>
                <a:lnTo>
                  <a:pt x="89256" y="58367"/>
                </a:lnTo>
                <a:cubicBezTo>
                  <a:pt x="90819" y="54512"/>
                  <a:pt x="91678" y="50293"/>
                  <a:pt x="91678" y="45865"/>
                </a:cubicBezTo>
                <a:lnTo>
                  <a:pt x="91678" y="37531"/>
                </a:lnTo>
                <a:lnTo>
                  <a:pt x="97929" y="37531"/>
                </a:lnTo>
                <a:cubicBezTo>
                  <a:pt x="101393" y="37531"/>
                  <a:pt x="104180" y="34744"/>
                  <a:pt x="104180" y="31280"/>
                </a:cubicBezTo>
                <a:cubicBezTo>
                  <a:pt x="104180" y="27816"/>
                  <a:pt x="101393" y="25029"/>
                  <a:pt x="97929" y="25029"/>
                </a:cubicBezTo>
                <a:lnTo>
                  <a:pt x="89933" y="25029"/>
                </a:lnTo>
                <a:cubicBezTo>
                  <a:pt x="87224" y="11043"/>
                  <a:pt x="81625" y="-4141"/>
                  <a:pt x="72144" y="-4141"/>
                </a:cubicBezTo>
                <a:cubicBezTo>
                  <a:pt x="69644" y="-4141"/>
                  <a:pt x="67196" y="-3125"/>
                  <a:pt x="64982" y="-2005"/>
                </a:cubicBezTo>
                <a:cubicBezTo>
                  <a:pt x="62846" y="-938"/>
                  <a:pt x="60190" y="26"/>
                  <a:pt x="58341" y="26"/>
                </a:cubicBezTo>
                <a:cubicBezTo>
                  <a:pt x="56491" y="26"/>
                  <a:pt x="53835" y="-938"/>
                  <a:pt x="51699" y="-2005"/>
                </a:cubicBezTo>
                <a:cubicBezTo>
                  <a:pt x="49485" y="-3151"/>
                  <a:pt x="47037" y="-4167"/>
                  <a:pt x="44537" y="-4167"/>
                </a:cubicBezTo>
                <a:close/>
                <a:moveTo>
                  <a:pt x="68941" y="121994"/>
                </a:moveTo>
                <a:lnTo>
                  <a:pt x="62482" y="103529"/>
                </a:lnTo>
                <a:lnTo>
                  <a:pt x="69748" y="95064"/>
                </a:lnTo>
                <a:cubicBezTo>
                  <a:pt x="70452" y="94231"/>
                  <a:pt x="70842" y="93189"/>
                  <a:pt x="70842" y="92095"/>
                </a:cubicBezTo>
                <a:cubicBezTo>
                  <a:pt x="70842" y="89568"/>
                  <a:pt x="68811" y="87537"/>
                  <a:pt x="66284" y="87537"/>
                </a:cubicBezTo>
                <a:lnTo>
                  <a:pt x="50397" y="87537"/>
                </a:lnTo>
                <a:cubicBezTo>
                  <a:pt x="47871" y="87537"/>
                  <a:pt x="45839" y="89568"/>
                  <a:pt x="45839" y="92095"/>
                </a:cubicBezTo>
                <a:cubicBezTo>
                  <a:pt x="45839" y="93189"/>
                  <a:pt x="46230" y="94231"/>
                  <a:pt x="46933" y="95064"/>
                </a:cubicBezTo>
                <a:lnTo>
                  <a:pt x="54199" y="103529"/>
                </a:lnTo>
                <a:lnTo>
                  <a:pt x="47740" y="121994"/>
                </a:lnTo>
                <a:lnTo>
                  <a:pt x="32895" y="75009"/>
                </a:lnTo>
                <a:lnTo>
                  <a:pt x="42193" y="75009"/>
                </a:lnTo>
                <a:cubicBezTo>
                  <a:pt x="46985" y="77666"/>
                  <a:pt x="52481" y="79177"/>
                  <a:pt x="58341" y="79177"/>
                </a:cubicBezTo>
                <a:cubicBezTo>
                  <a:pt x="64201" y="79177"/>
                  <a:pt x="69696" y="77666"/>
                  <a:pt x="74488" y="75009"/>
                </a:cubicBezTo>
                <a:lnTo>
                  <a:pt x="83787" y="75009"/>
                </a:lnTo>
                <a:lnTo>
                  <a:pt x="68941" y="121994"/>
                </a:lnTo>
                <a:close/>
                <a:moveTo>
                  <a:pt x="58341" y="66675"/>
                </a:moveTo>
                <a:cubicBezTo>
                  <a:pt x="49303" y="66675"/>
                  <a:pt x="41620" y="60919"/>
                  <a:pt x="38729" y="52871"/>
                </a:cubicBezTo>
                <a:cubicBezTo>
                  <a:pt x="40213" y="53705"/>
                  <a:pt x="41932" y="54173"/>
                  <a:pt x="43755" y="54173"/>
                </a:cubicBezTo>
                <a:lnTo>
                  <a:pt x="46985" y="54173"/>
                </a:lnTo>
                <a:cubicBezTo>
                  <a:pt x="51282" y="54173"/>
                  <a:pt x="55085" y="51413"/>
                  <a:pt x="56439" y="47350"/>
                </a:cubicBezTo>
                <a:cubicBezTo>
                  <a:pt x="57038" y="45527"/>
                  <a:pt x="59617" y="45527"/>
                  <a:pt x="60216" y="47350"/>
                </a:cubicBezTo>
                <a:cubicBezTo>
                  <a:pt x="61570" y="51413"/>
                  <a:pt x="65399" y="54173"/>
                  <a:pt x="69670" y="54173"/>
                </a:cubicBezTo>
                <a:lnTo>
                  <a:pt x="72900" y="54173"/>
                </a:lnTo>
                <a:cubicBezTo>
                  <a:pt x="74723" y="54173"/>
                  <a:pt x="76442" y="53705"/>
                  <a:pt x="77926" y="52871"/>
                </a:cubicBezTo>
                <a:cubicBezTo>
                  <a:pt x="75035" y="60919"/>
                  <a:pt x="67352" y="66675"/>
                  <a:pt x="58315" y="66675"/>
                </a:cubicBez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33" name="Text 30"/>
          <p:cNvSpPr/>
          <p:nvPr/>
        </p:nvSpPr>
        <p:spPr>
          <a:xfrm>
            <a:off x="7699057" y="6154103"/>
            <a:ext cx="771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4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Anonymous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B0F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0" y="0"/>
                </a:moveTo>
                <a:lnTo>
                  <a:pt x="76200" y="0"/>
                </a:lnTo>
                <a:lnTo>
                  <a:pt x="762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FFFFFF"/>
              </a:gs>
              <a:gs pos="0">
                <a:srgbClr val="EF4444"/>
              </a:gs>
              <a:gs pos="100000">
                <a:srgbClr val="DC2626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571500" y="438150"/>
            <a:ext cx="885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105" kern="0" dirty="0">
                <a:solidFill>
                  <a:srgbClr val="EF4444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The Crisis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762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The "Centralized Truth" Paradox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2954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Why current systems fail to protect honest discourse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5128" y="1794828"/>
            <a:ext cx="5608955" cy="2360930"/>
          </a:xfrm>
          <a:custGeom>
            <a:avLst/>
            <a:gdLst/>
            <a:ahLst/>
            <a:cxnLst/>
            <a:rect l="l" t="t" r="r" b="b"/>
            <a:pathLst>
              <a:path w="5608955" h="2360930">
                <a:moveTo>
                  <a:pt x="114293" y="0"/>
                </a:moveTo>
                <a:lnTo>
                  <a:pt x="5494662" y="0"/>
                </a:lnTo>
                <a:cubicBezTo>
                  <a:pt x="5557784" y="0"/>
                  <a:pt x="5608955" y="51171"/>
                  <a:pt x="5608955" y="114293"/>
                </a:cubicBezTo>
                <a:lnTo>
                  <a:pt x="5608955" y="2246637"/>
                </a:lnTo>
                <a:cubicBezTo>
                  <a:pt x="5608955" y="2309759"/>
                  <a:pt x="5557784" y="2360930"/>
                  <a:pt x="5494662" y="2360930"/>
                </a:cubicBezTo>
                <a:lnTo>
                  <a:pt x="114293" y="2360930"/>
                </a:lnTo>
                <a:cubicBezTo>
                  <a:pt x="51171" y="2360930"/>
                  <a:pt x="0" y="2309759"/>
                  <a:pt x="0" y="2246637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gradFill rotWithShape="1" flip="none">
            <a:gsLst>
              <a:gs pos="0">
                <a:srgbClr val="EF4444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1007">
            <a:solidFill>
              <a:srgbClr val="EF4444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17855" y="202755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770255" y="217995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63949" y="184175"/>
                </a:moveTo>
                <a:lnTo>
                  <a:pt x="44425" y="64651"/>
                </a:lnTo>
                <a:cubicBezTo>
                  <a:pt x="34424" y="78671"/>
                  <a:pt x="28575" y="95816"/>
                  <a:pt x="28575" y="114300"/>
                </a:cubicBezTo>
                <a:cubicBezTo>
                  <a:pt x="28575" y="161627"/>
                  <a:pt x="66973" y="200025"/>
                  <a:pt x="114300" y="200025"/>
                </a:cubicBezTo>
                <a:cubicBezTo>
                  <a:pt x="132829" y="200025"/>
                  <a:pt x="149974" y="194176"/>
                  <a:pt x="163949" y="184175"/>
                </a:cubicBezTo>
                <a:close/>
                <a:moveTo>
                  <a:pt x="184175" y="163949"/>
                </a:moveTo>
                <a:cubicBezTo>
                  <a:pt x="194176" y="149929"/>
                  <a:pt x="200025" y="132784"/>
                  <a:pt x="200025" y="114300"/>
                </a:cubicBezTo>
                <a:cubicBezTo>
                  <a:pt x="200025" y="66973"/>
                  <a:pt x="161627" y="28575"/>
                  <a:pt x="114300" y="28575"/>
                </a:cubicBezTo>
                <a:cubicBezTo>
                  <a:pt x="95771" y="28575"/>
                  <a:pt x="78626" y="34424"/>
                  <a:pt x="64651" y="44425"/>
                </a:cubicBezTo>
                <a:lnTo>
                  <a:pt x="184175" y="163949"/>
                </a:lnTo>
                <a:close/>
                <a:moveTo>
                  <a:pt x="0" y="114300"/>
                </a:moveTo>
                <a:cubicBezTo>
                  <a:pt x="0" y="51216"/>
                  <a:pt x="51216" y="0"/>
                  <a:pt x="114300" y="0"/>
                </a:cubicBez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9" name="Text 7"/>
          <p:cNvSpPr/>
          <p:nvPr/>
        </p:nvSpPr>
        <p:spPr>
          <a:xfrm>
            <a:off x="1303655" y="2027555"/>
            <a:ext cx="16668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F4444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Censorship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303655" y="2370455"/>
            <a:ext cx="1619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5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Arbitrary Content Removal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17855" y="2713355"/>
            <a:ext cx="521970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Admins delete what they don't like. Campus moderators act as gatekeepers, silencing dissenting voices and controversial topics that challenge institutional narratives.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36905" y="376364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70504" y="0"/>
                  <a:pt x="74020" y="2110"/>
                  <a:pt x="75843" y="5469"/>
                </a:cubicBezTo>
                <a:lnTo>
                  <a:pt x="132100" y="109649"/>
                </a:lnTo>
                <a:cubicBezTo>
                  <a:pt x="133845" y="112879"/>
                  <a:pt x="133767" y="116785"/>
                  <a:pt x="131891" y="119937"/>
                </a:cubicBezTo>
                <a:cubicBezTo>
                  <a:pt x="130016" y="123088"/>
                  <a:pt x="126604" y="125016"/>
                  <a:pt x="122932" y="125016"/>
                </a:cubicBezTo>
                <a:lnTo>
                  <a:pt x="10418" y="125016"/>
                </a:lnTo>
                <a:cubicBezTo>
                  <a:pt x="6746" y="125016"/>
                  <a:pt x="3360" y="123088"/>
                  <a:pt x="1459" y="119937"/>
                </a:cubicBezTo>
                <a:cubicBezTo>
                  <a:pt x="-443" y="116785"/>
                  <a:pt x="-495" y="112879"/>
                  <a:pt x="1250" y="109649"/>
                </a:cubicBezTo>
                <a:lnTo>
                  <a:pt x="57507" y="5469"/>
                </a:lnTo>
                <a:cubicBezTo>
                  <a:pt x="59330" y="2110"/>
                  <a:pt x="62846" y="0"/>
                  <a:pt x="66675" y="0"/>
                </a:cubicBezTo>
                <a:close/>
                <a:moveTo>
                  <a:pt x="66675" y="43755"/>
                </a:moveTo>
                <a:cubicBezTo>
                  <a:pt x="63211" y="43755"/>
                  <a:pt x="60424" y="46542"/>
                  <a:pt x="60424" y="50006"/>
                </a:cubicBezTo>
                <a:lnTo>
                  <a:pt x="60424" y="79177"/>
                </a:lnTo>
                <a:cubicBezTo>
                  <a:pt x="60424" y="82641"/>
                  <a:pt x="63211" y="85427"/>
                  <a:pt x="66675" y="85427"/>
                </a:cubicBezTo>
                <a:cubicBezTo>
                  <a:pt x="70139" y="85427"/>
                  <a:pt x="72926" y="82641"/>
                  <a:pt x="72926" y="79177"/>
                </a:cubicBezTo>
                <a:lnTo>
                  <a:pt x="72926" y="50006"/>
                </a:lnTo>
                <a:cubicBezTo>
                  <a:pt x="72926" y="46542"/>
                  <a:pt x="70139" y="43755"/>
                  <a:pt x="66675" y="43755"/>
                </a:cubicBezTo>
                <a:close/>
                <a:moveTo>
                  <a:pt x="73629" y="100013"/>
                </a:moveTo>
                <a:cubicBezTo>
                  <a:pt x="73787" y="97431"/>
                  <a:pt x="72500" y="94975"/>
                  <a:pt x="70287" y="93637"/>
                </a:cubicBezTo>
                <a:cubicBezTo>
                  <a:pt x="68074" y="92299"/>
                  <a:pt x="65302" y="92299"/>
                  <a:pt x="63089" y="93637"/>
                </a:cubicBezTo>
                <a:cubicBezTo>
                  <a:pt x="60876" y="94975"/>
                  <a:pt x="59589" y="97431"/>
                  <a:pt x="59747" y="100012"/>
                </a:cubicBezTo>
                <a:cubicBezTo>
                  <a:pt x="59589" y="102594"/>
                  <a:pt x="60876" y="105050"/>
                  <a:pt x="63089" y="106388"/>
                </a:cubicBezTo>
                <a:cubicBezTo>
                  <a:pt x="65302" y="107726"/>
                  <a:pt x="68074" y="107726"/>
                  <a:pt x="70287" y="106388"/>
                </a:cubicBezTo>
                <a:cubicBezTo>
                  <a:pt x="72500" y="105050"/>
                  <a:pt x="73787" y="102594"/>
                  <a:pt x="73629" y="100013"/>
                </a:cubicBezTo>
                <a:close/>
              </a:path>
            </a:pathLst>
          </a:custGeom>
          <a:solidFill>
            <a:srgbClr val="EF4444">
              <a:alpha val="7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860743" y="3735070"/>
            <a:ext cx="1524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F4444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 appeal process exists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195378" y="1794828"/>
            <a:ext cx="5608955" cy="2360930"/>
          </a:xfrm>
          <a:custGeom>
            <a:avLst/>
            <a:gdLst/>
            <a:ahLst/>
            <a:cxnLst/>
            <a:rect l="l" t="t" r="r" b="b"/>
            <a:pathLst>
              <a:path w="5608955" h="2360930">
                <a:moveTo>
                  <a:pt x="114293" y="0"/>
                </a:moveTo>
                <a:lnTo>
                  <a:pt x="5494662" y="0"/>
                </a:lnTo>
                <a:cubicBezTo>
                  <a:pt x="5557784" y="0"/>
                  <a:pt x="5608955" y="51171"/>
                  <a:pt x="5608955" y="114293"/>
                </a:cubicBezTo>
                <a:lnTo>
                  <a:pt x="5608955" y="2246637"/>
                </a:lnTo>
                <a:cubicBezTo>
                  <a:pt x="5608955" y="2309759"/>
                  <a:pt x="5557784" y="2360930"/>
                  <a:pt x="5494662" y="2360930"/>
                </a:cubicBezTo>
                <a:lnTo>
                  <a:pt x="114293" y="2360930"/>
                </a:lnTo>
                <a:cubicBezTo>
                  <a:pt x="51171" y="2360930"/>
                  <a:pt x="0" y="2309759"/>
                  <a:pt x="0" y="2246637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gradFill rotWithShape="1" flip="none">
            <a:gsLst>
              <a:gs pos="0">
                <a:srgbClr val="F59E0B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1007">
            <a:solidFill>
              <a:srgbClr val="F59E0B">
                <a:alpha val="30196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6428105" y="202755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6551930" y="2179955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7" name="Text 15"/>
          <p:cNvSpPr/>
          <p:nvPr/>
        </p:nvSpPr>
        <p:spPr>
          <a:xfrm>
            <a:off x="7113905" y="2027555"/>
            <a:ext cx="1809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9E0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Mob Rule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113905" y="2370455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5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Democracy Without Wisdom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428105" y="2713355"/>
            <a:ext cx="521970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Popular lies outvote unpopular truths on Reddit/Twitter. Viral misinformation spreads faster than facts, and the loudest voices dominate the narrative.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447155" y="376364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6669" y="16669"/>
                </a:moveTo>
                <a:cubicBezTo>
                  <a:pt x="16669" y="12059"/>
                  <a:pt x="12944" y="8334"/>
                  <a:pt x="8334" y="8334"/>
                </a:cubicBezTo>
                <a:cubicBezTo>
                  <a:pt x="3724" y="8334"/>
                  <a:pt x="0" y="12059"/>
                  <a:pt x="0" y="16669"/>
                </a:cubicBezTo>
                <a:lnTo>
                  <a:pt x="0" y="104180"/>
                </a:lnTo>
                <a:cubicBezTo>
                  <a:pt x="0" y="115692"/>
                  <a:pt x="9324" y="125016"/>
                  <a:pt x="20836" y="125016"/>
                </a:cubicBezTo>
                <a:lnTo>
                  <a:pt x="125016" y="125016"/>
                </a:lnTo>
                <a:cubicBezTo>
                  <a:pt x="129626" y="125016"/>
                  <a:pt x="133350" y="121291"/>
                  <a:pt x="133350" y="116681"/>
                </a:cubicBezTo>
                <a:cubicBezTo>
                  <a:pt x="133350" y="112071"/>
                  <a:pt x="129626" y="108347"/>
                  <a:pt x="125016" y="108347"/>
                </a:cubicBezTo>
                <a:lnTo>
                  <a:pt x="20836" y="108347"/>
                </a:lnTo>
                <a:cubicBezTo>
                  <a:pt x="18544" y="108347"/>
                  <a:pt x="16669" y="106472"/>
                  <a:pt x="16669" y="104180"/>
                </a:cubicBezTo>
                <a:lnTo>
                  <a:pt x="16669" y="16669"/>
                </a:lnTo>
                <a:close/>
                <a:moveTo>
                  <a:pt x="122567" y="39224"/>
                </a:moveTo>
                <a:cubicBezTo>
                  <a:pt x="125823" y="35968"/>
                  <a:pt x="125823" y="30681"/>
                  <a:pt x="122567" y="27425"/>
                </a:cubicBezTo>
                <a:cubicBezTo>
                  <a:pt x="119312" y="24170"/>
                  <a:pt x="114025" y="24170"/>
                  <a:pt x="110769" y="27425"/>
                </a:cubicBezTo>
                <a:lnTo>
                  <a:pt x="83344" y="54877"/>
                </a:lnTo>
                <a:lnTo>
                  <a:pt x="68394" y="39953"/>
                </a:lnTo>
                <a:cubicBezTo>
                  <a:pt x="65138" y="36697"/>
                  <a:pt x="59851" y="36697"/>
                  <a:pt x="56596" y="39953"/>
                </a:cubicBezTo>
                <a:lnTo>
                  <a:pt x="31592" y="64956"/>
                </a:lnTo>
                <a:cubicBezTo>
                  <a:pt x="28337" y="68212"/>
                  <a:pt x="28337" y="73499"/>
                  <a:pt x="31592" y="76754"/>
                </a:cubicBezTo>
                <a:cubicBezTo>
                  <a:pt x="34848" y="80010"/>
                  <a:pt x="40135" y="80010"/>
                  <a:pt x="43391" y="76754"/>
                </a:cubicBezTo>
                <a:lnTo>
                  <a:pt x="62508" y="57637"/>
                </a:lnTo>
                <a:lnTo>
                  <a:pt x="77458" y="72587"/>
                </a:lnTo>
                <a:cubicBezTo>
                  <a:pt x="80713" y="75843"/>
                  <a:pt x="86000" y="75843"/>
                  <a:pt x="89256" y="72587"/>
                </a:cubicBezTo>
                <a:lnTo>
                  <a:pt x="122593" y="39250"/>
                </a:lnTo>
                <a:close/>
              </a:path>
            </a:pathLst>
          </a:custGeom>
          <a:solidFill>
            <a:srgbClr val="F59E0B">
              <a:alpha val="7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6670993" y="3735070"/>
            <a:ext cx="1495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9E0B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Engagement &gt; Accuracy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5128" y="4357053"/>
            <a:ext cx="5608955" cy="2113280"/>
          </a:xfrm>
          <a:custGeom>
            <a:avLst/>
            <a:gdLst/>
            <a:ahLst/>
            <a:cxnLst/>
            <a:rect l="l" t="t" r="r" b="b"/>
            <a:pathLst>
              <a:path w="5608955" h="2113280">
                <a:moveTo>
                  <a:pt x="114307" y="0"/>
                </a:moveTo>
                <a:lnTo>
                  <a:pt x="5494648" y="0"/>
                </a:lnTo>
                <a:cubicBezTo>
                  <a:pt x="5557778" y="0"/>
                  <a:pt x="5608955" y="51177"/>
                  <a:pt x="5608955" y="114307"/>
                </a:cubicBezTo>
                <a:lnTo>
                  <a:pt x="5608955" y="1998973"/>
                </a:lnTo>
                <a:cubicBezTo>
                  <a:pt x="5608955" y="2062103"/>
                  <a:pt x="5557778" y="2113280"/>
                  <a:pt x="5494648" y="2113280"/>
                </a:cubicBezTo>
                <a:lnTo>
                  <a:pt x="114307" y="2113280"/>
                </a:lnTo>
                <a:cubicBezTo>
                  <a:pt x="51177" y="2113280"/>
                  <a:pt x="0" y="2062103"/>
                  <a:pt x="0" y="1998973"/>
                </a:cubicBezTo>
                <a:lnTo>
                  <a:pt x="0" y="114307"/>
                </a:lnTo>
                <a:cubicBezTo>
                  <a:pt x="0" y="51177"/>
                  <a:pt x="51177" y="0"/>
                  <a:pt x="114307" y="0"/>
                </a:cubicBezTo>
                <a:close/>
              </a:path>
            </a:pathLst>
          </a:custGeom>
          <a:gradFill rotWithShape="1" flip="none">
            <a:gsLst>
              <a:gs pos="0">
                <a:srgbClr val="8B5CF6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1007">
            <a:solidFill>
              <a:srgbClr val="8B5CF6">
                <a:alpha val="30196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617855" y="458978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741680" y="474218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57163" y="0"/>
                </a:moveTo>
                <a:cubicBezTo>
                  <a:pt x="157163" y="-7903"/>
                  <a:pt x="150778" y="-14287"/>
                  <a:pt x="142875" y="-14287"/>
                </a:cubicBezTo>
                <a:cubicBezTo>
                  <a:pt x="134972" y="-14287"/>
                  <a:pt x="128588" y="-7903"/>
                  <a:pt x="128588" y="0"/>
                </a:cubicBezTo>
                <a:lnTo>
                  <a:pt x="128588" y="28575"/>
                </a:lnTo>
                <a:lnTo>
                  <a:pt x="85725" y="28575"/>
                </a:lnTo>
                <a:cubicBezTo>
                  <a:pt x="62061" y="28575"/>
                  <a:pt x="42863" y="47774"/>
                  <a:pt x="42863" y="71438"/>
                </a:cubicBezTo>
                <a:lnTo>
                  <a:pt x="42863" y="171450"/>
                </a:lnTo>
                <a:cubicBezTo>
                  <a:pt x="42863" y="195114"/>
                  <a:pt x="62061" y="214313"/>
                  <a:pt x="85725" y="214313"/>
                </a:cubicBezTo>
                <a:lnTo>
                  <a:pt x="200025" y="214313"/>
                </a:lnTo>
                <a:cubicBezTo>
                  <a:pt x="223689" y="214313"/>
                  <a:pt x="242888" y="195114"/>
                  <a:pt x="242888" y="171450"/>
                </a:cubicBezTo>
                <a:lnTo>
                  <a:pt x="242888" y="71438"/>
                </a:lnTo>
                <a:cubicBezTo>
                  <a:pt x="242888" y="47774"/>
                  <a:pt x="223689" y="28575"/>
                  <a:pt x="200025" y="28575"/>
                </a:cubicBezTo>
                <a:lnTo>
                  <a:pt x="157163" y="28575"/>
                </a:lnTo>
                <a:lnTo>
                  <a:pt x="157163" y="0"/>
                </a:lnTo>
                <a:close/>
                <a:moveTo>
                  <a:pt x="71438" y="164306"/>
                </a:moveTo>
                <a:cubicBezTo>
                  <a:pt x="71438" y="158368"/>
                  <a:pt x="76215" y="153591"/>
                  <a:pt x="82153" y="153591"/>
                </a:cubicBezTo>
                <a:lnTo>
                  <a:pt x="96441" y="153591"/>
                </a:lnTo>
                <a:cubicBezTo>
                  <a:pt x="102379" y="153591"/>
                  <a:pt x="107156" y="158368"/>
                  <a:pt x="107156" y="164306"/>
                </a:cubicBezTo>
                <a:cubicBezTo>
                  <a:pt x="107156" y="170244"/>
                  <a:pt x="102379" y="175022"/>
                  <a:pt x="96441" y="175022"/>
                </a:cubicBezTo>
                <a:lnTo>
                  <a:pt x="82153" y="175022"/>
                </a:lnTo>
                <a:cubicBezTo>
                  <a:pt x="76215" y="175022"/>
                  <a:pt x="71438" y="170244"/>
                  <a:pt x="71438" y="164306"/>
                </a:cubicBezTo>
                <a:close/>
                <a:moveTo>
                  <a:pt x="125016" y="164306"/>
                </a:moveTo>
                <a:cubicBezTo>
                  <a:pt x="125016" y="158368"/>
                  <a:pt x="129793" y="153591"/>
                  <a:pt x="135731" y="153591"/>
                </a:cubicBezTo>
                <a:lnTo>
                  <a:pt x="150019" y="153591"/>
                </a:lnTo>
                <a:cubicBezTo>
                  <a:pt x="155957" y="153591"/>
                  <a:pt x="160734" y="158368"/>
                  <a:pt x="160734" y="164306"/>
                </a:cubicBezTo>
                <a:cubicBezTo>
                  <a:pt x="160734" y="170244"/>
                  <a:pt x="155957" y="175022"/>
                  <a:pt x="150019" y="175022"/>
                </a:cubicBezTo>
                <a:lnTo>
                  <a:pt x="135731" y="175022"/>
                </a:lnTo>
                <a:cubicBezTo>
                  <a:pt x="129793" y="175022"/>
                  <a:pt x="125016" y="170244"/>
                  <a:pt x="125016" y="164306"/>
                </a:cubicBezTo>
                <a:close/>
                <a:moveTo>
                  <a:pt x="178594" y="164306"/>
                </a:moveTo>
                <a:cubicBezTo>
                  <a:pt x="178594" y="158368"/>
                  <a:pt x="183371" y="153591"/>
                  <a:pt x="189309" y="153591"/>
                </a:cubicBezTo>
                <a:lnTo>
                  <a:pt x="203597" y="153591"/>
                </a:lnTo>
                <a:cubicBezTo>
                  <a:pt x="209535" y="153591"/>
                  <a:pt x="214313" y="158368"/>
                  <a:pt x="214313" y="164306"/>
                </a:cubicBezTo>
                <a:cubicBezTo>
                  <a:pt x="214313" y="170244"/>
                  <a:pt x="209535" y="175022"/>
                  <a:pt x="203597" y="175022"/>
                </a:cubicBezTo>
                <a:lnTo>
                  <a:pt x="189309" y="175022"/>
                </a:lnTo>
                <a:cubicBezTo>
                  <a:pt x="183371" y="175022"/>
                  <a:pt x="178594" y="170244"/>
                  <a:pt x="178594" y="164306"/>
                </a:cubicBezTo>
                <a:close/>
                <a:moveTo>
                  <a:pt x="100013" y="78581"/>
                </a:moveTo>
                <a:cubicBezTo>
                  <a:pt x="111841" y="78581"/>
                  <a:pt x="121444" y="88184"/>
                  <a:pt x="121444" y="100013"/>
                </a:cubicBezTo>
                <a:cubicBezTo>
                  <a:pt x="121444" y="111841"/>
                  <a:pt x="111841" y="121444"/>
                  <a:pt x="100013" y="121444"/>
                </a:cubicBezTo>
                <a:cubicBezTo>
                  <a:pt x="88184" y="121444"/>
                  <a:pt x="78581" y="111841"/>
                  <a:pt x="78581" y="100013"/>
                </a:cubicBezTo>
                <a:cubicBezTo>
                  <a:pt x="78581" y="88184"/>
                  <a:pt x="88184" y="78581"/>
                  <a:pt x="100013" y="78581"/>
                </a:cubicBezTo>
                <a:close/>
                <a:moveTo>
                  <a:pt x="164306" y="100013"/>
                </a:moveTo>
                <a:cubicBezTo>
                  <a:pt x="164306" y="88184"/>
                  <a:pt x="173909" y="78581"/>
                  <a:pt x="185738" y="78581"/>
                </a:cubicBezTo>
                <a:cubicBezTo>
                  <a:pt x="197566" y="78581"/>
                  <a:pt x="207169" y="88184"/>
                  <a:pt x="207169" y="100013"/>
                </a:cubicBezTo>
                <a:cubicBezTo>
                  <a:pt x="207169" y="111841"/>
                  <a:pt x="197566" y="121444"/>
                  <a:pt x="185738" y="121444"/>
                </a:cubicBezTo>
                <a:cubicBezTo>
                  <a:pt x="173909" y="121444"/>
                  <a:pt x="164306" y="111841"/>
                  <a:pt x="164306" y="100013"/>
                </a:cubicBezTo>
                <a:close/>
                <a:moveTo>
                  <a:pt x="28575" y="100013"/>
                </a:moveTo>
                <a:cubicBezTo>
                  <a:pt x="28575" y="92110"/>
                  <a:pt x="22190" y="85725"/>
                  <a:pt x="14288" y="85725"/>
                </a:cubicBezTo>
                <a:cubicBezTo>
                  <a:pt x="6385" y="85725"/>
                  <a:pt x="0" y="92110"/>
                  <a:pt x="0" y="100013"/>
                </a:cubicBezTo>
                <a:lnTo>
                  <a:pt x="0" y="142875"/>
                </a:lnTo>
                <a:cubicBezTo>
                  <a:pt x="0" y="150778"/>
                  <a:pt x="6385" y="157163"/>
                  <a:pt x="14288" y="157163"/>
                </a:cubicBezTo>
                <a:cubicBezTo>
                  <a:pt x="22190" y="157163"/>
                  <a:pt x="28575" y="150778"/>
                  <a:pt x="28575" y="142875"/>
                </a:cubicBezTo>
                <a:lnTo>
                  <a:pt x="28575" y="100013"/>
                </a:lnTo>
                <a:close/>
                <a:moveTo>
                  <a:pt x="271463" y="85725"/>
                </a:moveTo>
                <a:cubicBezTo>
                  <a:pt x="263560" y="85725"/>
                  <a:pt x="257175" y="92110"/>
                  <a:pt x="257175" y="100013"/>
                </a:cubicBezTo>
                <a:lnTo>
                  <a:pt x="257175" y="142875"/>
                </a:lnTo>
                <a:cubicBezTo>
                  <a:pt x="257175" y="150778"/>
                  <a:pt x="263560" y="157163"/>
                  <a:pt x="271463" y="157163"/>
                </a:cubicBezTo>
                <a:cubicBezTo>
                  <a:pt x="279365" y="157163"/>
                  <a:pt x="285750" y="150778"/>
                  <a:pt x="285750" y="142875"/>
                </a:cubicBezTo>
                <a:lnTo>
                  <a:pt x="285750" y="100013"/>
                </a:lnTo>
                <a:cubicBezTo>
                  <a:pt x="285750" y="92110"/>
                  <a:pt x="279365" y="85725"/>
                  <a:pt x="271463" y="85725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25" name="Text 23"/>
          <p:cNvSpPr/>
          <p:nvPr/>
        </p:nvSpPr>
        <p:spPr>
          <a:xfrm>
            <a:off x="1303655" y="4589780"/>
            <a:ext cx="1590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8B5CF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Sybil Attacks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303655" y="4932680"/>
            <a:ext cx="1543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5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Fake Identity Exploitation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17855" y="5275580"/>
            <a:ext cx="521970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One student with 50 bot accounts can manipulate the narrative. Without identity verification, coordinated attacks distort community consensus.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20236" y="6078220"/>
            <a:ext cx="166688" cy="133350"/>
          </a:xfrm>
          <a:custGeom>
            <a:avLst/>
            <a:gdLst/>
            <a:ahLst/>
            <a:cxnLst/>
            <a:rect l="l" t="t" r="r" b="b"/>
            <a:pathLst>
              <a:path w="166688" h="133350">
                <a:moveTo>
                  <a:pt x="35525" y="33337"/>
                </a:moveTo>
                <a:cubicBezTo>
                  <a:pt x="35525" y="22172"/>
                  <a:pt x="41482" y="11854"/>
                  <a:pt x="51152" y="6271"/>
                </a:cubicBezTo>
                <a:cubicBezTo>
                  <a:pt x="60822" y="688"/>
                  <a:pt x="72736" y="688"/>
                  <a:pt x="82406" y="6271"/>
                </a:cubicBezTo>
                <a:cubicBezTo>
                  <a:pt x="92076" y="11854"/>
                  <a:pt x="98033" y="22172"/>
                  <a:pt x="98033" y="33338"/>
                </a:cubicBezTo>
                <a:cubicBezTo>
                  <a:pt x="98033" y="50587"/>
                  <a:pt x="84029" y="64591"/>
                  <a:pt x="66779" y="64591"/>
                </a:cubicBezTo>
                <a:cubicBezTo>
                  <a:pt x="49530" y="64591"/>
                  <a:pt x="35525" y="50587"/>
                  <a:pt x="35525" y="33338"/>
                </a:cubicBezTo>
                <a:close/>
                <a:moveTo>
                  <a:pt x="12606" y="125615"/>
                </a:moveTo>
                <a:cubicBezTo>
                  <a:pt x="12606" y="99960"/>
                  <a:pt x="33390" y="79177"/>
                  <a:pt x="59044" y="79177"/>
                </a:cubicBezTo>
                <a:lnTo>
                  <a:pt x="74515" y="79177"/>
                </a:lnTo>
                <a:cubicBezTo>
                  <a:pt x="100169" y="79177"/>
                  <a:pt x="120953" y="99960"/>
                  <a:pt x="120953" y="125615"/>
                </a:cubicBezTo>
                <a:cubicBezTo>
                  <a:pt x="120953" y="129886"/>
                  <a:pt x="117489" y="133350"/>
                  <a:pt x="113217" y="133350"/>
                </a:cubicBezTo>
                <a:lnTo>
                  <a:pt x="20341" y="133350"/>
                </a:lnTo>
                <a:cubicBezTo>
                  <a:pt x="16070" y="133350"/>
                  <a:pt x="12606" y="129886"/>
                  <a:pt x="12606" y="125615"/>
                </a:cubicBezTo>
                <a:close/>
                <a:moveTo>
                  <a:pt x="159473" y="32322"/>
                </a:moveTo>
                <a:cubicBezTo>
                  <a:pt x="161921" y="34770"/>
                  <a:pt x="161921" y="38729"/>
                  <a:pt x="159473" y="41151"/>
                </a:cubicBezTo>
                <a:lnTo>
                  <a:pt x="150644" y="49980"/>
                </a:lnTo>
                <a:lnTo>
                  <a:pt x="159473" y="58809"/>
                </a:lnTo>
                <a:cubicBezTo>
                  <a:pt x="161921" y="61258"/>
                  <a:pt x="161921" y="65216"/>
                  <a:pt x="159473" y="67639"/>
                </a:cubicBezTo>
                <a:cubicBezTo>
                  <a:pt x="157025" y="70061"/>
                  <a:pt x="153066" y="70087"/>
                  <a:pt x="150644" y="67639"/>
                </a:cubicBezTo>
                <a:lnTo>
                  <a:pt x="141815" y="58809"/>
                </a:lnTo>
                <a:lnTo>
                  <a:pt x="132985" y="67639"/>
                </a:lnTo>
                <a:cubicBezTo>
                  <a:pt x="130537" y="70087"/>
                  <a:pt x="126578" y="70087"/>
                  <a:pt x="124156" y="67639"/>
                </a:cubicBezTo>
                <a:cubicBezTo>
                  <a:pt x="121734" y="65190"/>
                  <a:pt x="121708" y="61232"/>
                  <a:pt x="124156" y="58809"/>
                </a:cubicBezTo>
                <a:lnTo>
                  <a:pt x="132985" y="49980"/>
                </a:lnTo>
                <a:lnTo>
                  <a:pt x="124156" y="41151"/>
                </a:lnTo>
                <a:cubicBezTo>
                  <a:pt x="121708" y="38703"/>
                  <a:pt x="121708" y="34744"/>
                  <a:pt x="124156" y="32322"/>
                </a:cubicBezTo>
                <a:cubicBezTo>
                  <a:pt x="126604" y="29900"/>
                  <a:pt x="130563" y="29874"/>
                  <a:pt x="132985" y="32322"/>
                </a:cubicBezTo>
                <a:lnTo>
                  <a:pt x="141815" y="41151"/>
                </a:lnTo>
                <a:lnTo>
                  <a:pt x="150644" y="32322"/>
                </a:lnTo>
                <a:cubicBezTo>
                  <a:pt x="153092" y="29874"/>
                  <a:pt x="157051" y="29874"/>
                  <a:pt x="159473" y="32322"/>
                </a:cubicBezTo>
                <a:close/>
              </a:path>
            </a:pathLst>
          </a:custGeom>
          <a:solidFill>
            <a:srgbClr val="8B5CF6">
              <a:alpha val="7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860743" y="6049645"/>
            <a:ext cx="1714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5CF6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50 fake accounts = 50 votes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195378" y="4357053"/>
            <a:ext cx="5608955" cy="2113280"/>
          </a:xfrm>
          <a:custGeom>
            <a:avLst/>
            <a:gdLst/>
            <a:ahLst/>
            <a:cxnLst/>
            <a:rect l="l" t="t" r="r" b="b"/>
            <a:pathLst>
              <a:path w="5608955" h="2113280">
                <a:moveTo>
                  <a:pt x="114307" y="0"/>
                </a:moveTo>
                <a:lnTo>
                  <a:pt x="5494648" y="0"/>
                </a:lnTo>
                <a:cubicBezTo>
                  <a:pt x="5557778" y="0"/>
                  <a:pt x="5608955" y="51177"/>
                  <a:pt x="5608955" y="114307"/>
                </a:cubicBezTo>
                <a:lnTo>
                  <a:pt x="5608955" y="1998973"/>
                </a:lnTo>
                <a:cubicBezTo>
                  <a:pt x="5608955" y="2062103"/>
                  <a:pt x="5557778" y="2113280"/>
                  <a:pt x="5494648" y="2113280"/>
                </a:cubicBezTo>
                <a:lnTo>
                  <a:pt x="114307" y="2113280"/>
                </a:lnTo>
                <a:cubicBezTo>
                  <a:pt x="51177" y="2113280"/>
                  <a:pt x="0" y="2062103"/>
                  <a:pt x="0" y="1998973"/>
                </a:cubicBezTo>
                <a:lnTo>
                  <a:pt x="0" y="114307"/>
                </a:lnTo>
                <a:cubicBezTo>
                  <a:pt x="0" y="51177"/>
                  <a:pt x="51177" y="0"/>
                  <a:pt x="114307" y="0"/>
                </a:cubicBezTo>
                <a:close/>
              </a:path>
            </a:pathLst>
          </a:custGeom>
          <a:gradFill rotWithShape="1" flip="none">
            <a:gsLst>
              <a:gs pos="0">
                <a:srgbClr val="3B82F6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1007">
            <a:solidFill>
              <a:srgbClr val="3B82F6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428105" y="458978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594793" y="474218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76349" y="-7144"/>
                </a:moveTo>
                <a:cubicBezTo>
                  <a:pt x="60097" y="-7144"/>
                  <a:pt x="50542" y="18886"/>
                  <a:pt x="45854" y="42863"/>
                </a:cubicBezTo>
                <a:lnTo>
                  <a:pt x="32147" y="42863"/>
                </a:lnTo>
                <a:cubicBezTo>
                  <a:pt x="26209" y="42863"/>
                  <a:pt x="21431" y="47640"/>
                  <a:pt x="21431" y="53578"/>
                </a:cubicBezTo>
                <a:cubicBezTo>
                  <a:pt x="21431" y="59516"/>
                  <a:pt x="26209" y="64294"/>
                  <a:pt x="32147" y="64294"/>
                </a:cubicBezTo>
                <a:lnTo>
                  <a:pt x="42863" y="64294"/>
                </a:lnTo>
                <a:lnTo>
                  <a:pt x="42863" y="78581"/>
                </a:lnTo>
                <a:cubicBezTo>
                  <a:pt x="42863" y="86171"/>
                  <a:pt x="44336" y="93405"/>
                  <a:pt x="47015" y="100013"/>
                </a:cubicBezTo>
                <a:lnTo>
                  <a:pt x="42863" y="100013"/>
                </a:lnTo>
                <a:lnTo>
                  <a:pt x="42863" y="100013"/>
                </a:lnTo>
                <a:lnTo>
                  <a:pt x="33710" y="100013"/>
                </a:lnTo>
                <a:cubicBezTo>
                  <a:pt x="26923" y="100013"/>
                  <a:pt x="21431" y="105504"/>
                  <a:pt x="21431" y="112291"/>
                </a:cubicBezTo>
                <a:cubicBezTo>
                  <a:pt x="21431" y="113630"/>
                  <a:pt x="21654" y="114925"/>
                  <a:pt x="22056" y="116175"/>
                </a:cubicBezTo>
                <a:lnTo>
                  <a:pt x="34960" y="154841"/>
                </a:lnTo>
                <a:cubicBezTo>
                  <a:pt x="17949" y="169485"/>
                  <a:pt x="7144" y="191140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79621" y="228600"/>
                </a:lnTo>
                <a:cubicBezTo>
                  <a:pt x="186943" y="228600"/>
                  <a:pt x="192881" y="222662"/>
                  <a:pt x="192881" y="215339"/>
                </a:cubicBezTo>
                <a:cubicBezTo>
                  <a:pt x="192881" y="191140"/>
                  <a:pt x="182076" y="169485"/>
                  <a:pt x="165065" y="154885"/>
                </a:cubicBezTo>
                <a:lnTo>
                  <a:pt x="177969" y="116220"/>
                </a:lnTo>
                <a:cubicBezTo>
                  <a:pt x="178371" y="114970"/>
                  <a:pt x="178594" y="113675"/>
                  <a:pt x="178594" y="112335"/>
                </a:cubicBezTo>
                <a:cubicBezTo>
                  <a:pt x="178594" y="105549"/>
                  <a:pt x="173102" y="100057"/>
                  <a:pt x="166315" y="100057"/>
                </a:cubicBezTo>
                <a:lnTo>
                  <a:pt x="157162" y="100057"/>
                </a:lnTo>
                <a:lnTo>
                  <a:pt x="157162" y="100057"/>
                </a:lnTo>
                <a:lnTo>
                  <a:pt x="153010" y="100057"/>
                </a:lnTo>
                <a:cubicBezTo>
                  <a:pt x="155689" y="93449"/>
                  <a:pt x="157162" y="86216"/>
                  <a:pt x="157162" y="78626"/>
                </a:cubicBezTo>
                <a:lnTo>
                  <a:pt x="157162" y="64338"/>
                </a:lnTo>
                <a:lnTo>
                  <a:pt x="167878" y="64338"/>
                </a:lnTo>
                <a:cubicBezTo>
                  <a:pt x="173816" y="64338"/>
                  <a:pt x="178594" y="59561"/>
                  <a:pt x="178594" y="53623"/>
                </a:cubicBezTo>
                <a:cubicBezTo>
                  <a:pt x="178594" y="47685"/>
                  <a:pt x="173816" y="42907"/>
                  <a:pt x="167878" y="42907"/>
                </a:cubicBezTo>
                <a:lnTo>
                  <a:pt x="154171" y="42907"/>
                </a:lnTo>
                <a:cubicBezTo>
                  <a:pt x="149528" y="18931"/>
                  <a:pt x="139928" y="-7099"/>
                  <a:pt x="123676" y="-7099"/>
                </a:cubicBezTo>
                <a:cubicBezTo>
                  <a:pt x="119390" y="-7099"/>
                  <a:pt x="115193" y="-5358"/>
                  <a:pt x="111398" y="-3438"/>
                </a:cubicBezTo>
                <a:cubicBezTo>
                  <a:pt x="107737" y="-1607"/>
                  <a:pt x="103183" y="45"/>
                  <a:pt x="100012" y="45"/>
                </a:cubicBezTo>
                <a:cubicBezTo>
                  <a:pt x="96842" y="45"/>
                  <a:pt x="92288" y="-1607"/>
                  <a:pt x="88627" y="-3438"/>
                </a:cubicBezTo>
                <a:cubicBezTo>
                  <a:pt x="84832" y="-5402"/>
                  <a:pt x="80635" y="-7144"/>
                  <a:pt x="76349" y="-7144"/>
                </a:cubicBezTo>
                <a:close/>
                <a:moveTo>
                  <a:pt x="118184" y="209133"/>
                </a:moveTo>
                <a:lnTo>
                  <a:pt x="107112" y="177478"/>
                </a:lnTo>
                <a:lnTo>
                  <a:pt x="119569" y="162967"/>
                </a:lnTo>
                <a:cubicBezTo>
                  <a:pt x="120774" y="161538"/>
                  <a:pt x="121444" y="159752"/>
                  <a:pt x="121444" y="157877"/>
                </a:cubicBezTo>
                <a:cubicBezTo>
                  <a:pt x="121444" y="153546"/>
                  <a:pt x="117961" y="150063"/>
                  <a:pt x="113630" y="150063"/>
                </a:cubicBezTo>
                <a:lnTo>
                  <a:pt x="86395" y="150063"/>
                </a:lnTo>
                <a:cubicBezTo>
                  <a:pt x="82064" y="150063"/>
                  <a:pt x="78581" y="153546"/>
                  <a:pt x="78581" y="157877"/>
                </a:cubicBezTo>
                <a:cubicBezTo>
                  <a:pt x="78581" y="159752"/>
                  <a:pt x="79251" y="161538"/>
                  <a:pt x="80456" y="162967"/>
                </a:cubicBezTo>
                <a:lnTo>
                  <a:pt x="92913" y="177478"/>
                </a:lnTo>
                <a:lnTo>
                  <a:pt x="81841" y="209133"/>
                </a:lnTo>
                <a:lnTo>
                  <a:pt x="56391" y="128588"/>
                </a:lnTo>
                <a:lnTo>
                  <a:pt x="72330" y="128588"/>
                </a:lnTo>
                <a:cubicBezTo>
                  <a:pt x="80546" y="133142"/>
                  <a:pt x="89967" y="135731"/>
                  <a:pt x="100012" y="135731"/>
                </a:cubicBezTo>
                <a:cubicBezTo>
                  <a:pt x="110058" y="135731"/>
                  <a:pt x="119479" y="133142"/>
                  <a:pt x="127695" y="128588"/>
                </a:cubicBezTo>
                <a:lnTo>
                  <a:pt x="143634" y="128588"/>
                </a:lnTo>
                <a:lnTo>
                  <a:pt x="118184" y="209133"/>
                </a:lnTo>
                <a:close/>
                <a:moveTo>
                  <a:pt x="100013" y="114300"/>
                </a:moveTo>
                <a:cubicBezTo>
                  <a:pt x="84519" y="114300"/>
                  <a:pt x="71348" y="104433"/>
                  <a:pt x="66392" y="90636"/>
                </a:cubicBezTo>
                <a:cubicBezTo>
                  <a:pt x="68937" y="92065"/>
                  <a:pt x="71884" y="92869"/>
                  <a:pt x="75009" y="92869"/>
                </a:cubicBezTo>
                <a:lnTo>
                  <a:pt x="80546" y="92869"/>
                </a:lnTo>
                <a:cubicBezTo>
                  <a:pt x="87913" y="92869"/>
                  <a:pt x="94431" y="88136"/>
                  <a:pt x="96753" y="81171"/>
                </a:cubicBezTo>
                <a:cubicBezTo>
                  <a:pt x="97780" y="78045"/>
                  <a:pt x="102200" y="78045"/>
                  <a:pt x="103227" y="81171"/>
                </a:cubicBezTo>
                <a:cubicBezTo>
                  <a:pt x="105549" y="88136"/>
                  <a:pt x="112112" y="92869"/>
                  <a:pt x="119435" y="92869"/>
                </a:cubicBezTo>
                <a:lnTo>
                  <a:pt x="124971" y="92869"/>
                </a:lnTo>
                <a:cubicBezTo>
                  <a:pt x="128096" y="92869"/>
                  <a:pt x="131043" y="92065"/>
                  <a:pt x="133588" y="90636"/>
                </a:cubicBezTo>
                <a:cubicBezTo>
                  <a:pt x="128632" y="104433"/>
                  <a:pt x="115461" y="114300"/>
                  <a:pt x="99968" y="114300"/>
                </a:cubicBez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33" name="Text 31"/>
          <p:cNvSpPr/>
          <p:nvPr/>
        </p:nvSpPr>
        <p:spPr>
          <a:xfrm>
            <a:off x="7113905" y="4589780"/>
            <a:ext cx="1409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B82F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Fear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113905" y="4932680"/>
            <a:ext cx="1362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5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Identity Exposure Risk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428105" y="5275580"/>
            <a:ext cx="521970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Students are afraid to whistleblow because of identity exposure. Real accountability requires anonymity, but current platforms demand real names.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463824" y="6078220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33337" y="25003"/>
                </a:moveTo>
                <a:lnTo>
                  <a:pt x="33337" y="41672"/>
                </a:lnTo>
                <a:lnTo>
                  <a:pt x="66675" y="41672"/>
                </a:lnTo>
                <a:lnTo>
                  <a:pt x="66675" y="25003"/>
                </a:lnTo>
                <a:cubicBezTo>
                  <a:pt x="66675" y="15809"/>
                  <a:pt x="59200" y="8334"/>
                  <a:pt x="50006" y="8334"/>
                </a:cubicBezTo>
                <a:cubicBezTo>
                  <a:pt x="40812" y="8334"/>
                  <a:pt x="33337" y="15809"/>
                  <a:pt x="33337" y="25003"/>
                </a:cubicBezTo>
                <a:close/>
                <a:moveTo>
                  <a:pt x="16669" y="41672"/>
                </a:moveTo>
                <a:lnTo>
                  <a:pt x="16669" y="25003"/>
                </a:lnTo>
                <a:cubicBezTo>
                  <a:pt x="16669" y="6589"/>
                  <a:pt x="31592" y="-8334"/>
                  <a:pt x="50006" y="-8334"/>
                </a:cubicBezTo>
                <a:cubicBezTo>
                  <a:pt x="68420" y="-8334"/>
                  <a:pt x="83344" y="6589"/>
                  <a:pt x="83344" y="25003"/>
                </a:cubicBezTo>
                <a:lnTo>
                  <a:pt x="83344" y="41672"/>
                </a:lnTo>
                <a:cubicBezTo>
                  <a:pt x="92538" y="41672"/>
                  <a:pt x="100013" y="49147"/>
                  <a:pt x="100013" y="58341"/>
                </a:cubicBezTo>
                <a:lnTo>
                  <a:pt x="100013" y="116681"/>
                </a:lnTo>
                <a:cubicBezTo>
                  <a:pt x="100013" y="125875"/>
                  <a:pt x="92538" y="133350"/>
                  <a:pt x="83344" y="133350"/>
                </a:cubicBezTo>
                <a:lnTo>
                  <a:pt x="16669" y="133350"/>
                </a:lnTo>
                <a:cubicBezTo>
                  <a:pt x="7475" y="133350"/>
                  <a:pt x="0" y="125875"/>
                  <a:pt x="0" y="116681"/>
                </a:cubicBezTo>
                <a:lnTo>
                  <a:pt x="0" y="58341"/>
                </a:lnTo>
                <a:cubicBezTo>
                  <a:pt x="0" y="49147"/>
                  <a:pt x="7475" y="41672"/>
                  <a:pt x="16669" y="41672"/>
                </a:cubicBezTo>
                <a:close/>
              </a:path>
            </a:pathLst>
          </a:custGeom>
          <a:solidFill>
            <a:srgbClr val="3B82F6">
              <a:alpha val="70196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6670993" y="6049645"/>
            <a:ext cx="1524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B82F6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Privacy vs. Transparency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B0F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7d643e729cb078ceb865e0bfe8e9151ef396e527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5556" r="5556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B0F19">
                  <a:alpha val="95000"/>
                </a:srgbClr>
              </a:gs>
              <a:gs pos="50000">
                <a:srgbClr val="0B0F19">
                  <a:alpha val="90000"/>
                </a:srgbClr>
              </a:gs>
              <a:gs pos="100000">
                <a:srgbClr val="0B0F19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3810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0" y="0"/>
                </a:moveTo>
                <a:lnTo>
                  <a:pt x="76200" y="0"/>
                </a:lnTo>
                <a:lnTo>
                  <a:pt x="762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FFFFFF"/>
              </a:gs>
              <a:gs pos="0">
                <a:srgbClr val="22D3EE"/>
              </a:gs>
              <a:gs pos="100000">
                <a:srgbClr val="3B82F6"/>
              </a:gs>
            </a:gsLst>
            <a:lin ang="5400000" scaled="1"/>
          </a:gradFill>
          <a:ln/>
        </p:spPr>
      </p:sp>
      <p:sp>
        <p:nvSpPr>
          <p:cNvPr id="5" name="Text 2"/>
          <p:cNvSpPr/>
          <p:nvPr/>
        </p:nvSpPr>
        <p:spPr>
          <a:xfrm>
            <a:off x="571500" y="438150"/>
            <a:ext cx="1352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105" kern="0" dirty="0">
                <a:solidFill>
                  <a:srgbClr val="22D3EE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The Revolution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762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The Solution: Etherial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12954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Three pillars of decentralized truth verification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9255" y="2077879"/>
            <a:ext cx="5588635" cy="2150110"/>
          </a:xfrm>
          <a:custGeom>
            <a:avLst/>
            <a:gdLst/>
            <a:ahLst/>
            <a:cxnLst/>
            <a:rect l="l" t="t" r="r" b="b"/>
            <a:pathLst>
              <a:path w="5588635" h="2150110">
                <a:moveTo>
                  <a:pt x="152400" y="0"/>
                </a:moveTo>
                <a:lnTo>
                  <a:pt x="5436235" y="0"/>
                </a:lnTo>
                <a:cubicBezTo>
                  <a:pt x="5520403" y="0"/>
                  <a:pt x="5588635" y="68232"/>
                  <a:pt x="5588635" y="152400"/>
                </a:cubicBezTo>
                <a:lnTo>
                  <a:pt x="5588635" y="1997710"/>
                </a:lnTo>
                <a:cubicBezTo>
                  <a:pt x="5588635" y="2081878"/>
                  <a:pt x="5520403" y="2150110"/>
                  <a:pt x="5436235" y="2150110"/>
                </a:cubicBezTo>
                <a:lnTo>
                  <a:pt x="152400" y="2150110"/>
                </a:lnTo>
                <a:cubicBezTo>
                  <a:pt x="68232" y="2150110"/>
                  <a:pt x="0" y="2081878"/>
                  <a:pt x="0" y="199771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rotWithShape="1" flip="none">
            <a:gsLst>
              <a:gs pos="0">
                <a:srgbClr val="3B82F6">
                  <a:alpha val="20000"/>
                </a:srgbClr>
              </a:gs>
              <a:gs pos="100000">
                <a:srgbClr val="3B82F6">
                  <a:alpha val="5000"/>
                </a:srgbClr>
              </a:gs>
            </a:gsLst>
            <a:lin ang="2700000" scaled="1"/>
          </a:gradFill>
          <a:ln w="22013">
            <a:solidFill>
              <a:srgbClr val="3B82F6">
                <a:alpha val="50196"/>
              </a:srgbClr>
            </a:solidFill>
            <a:prstDash val="solid"/>
          </a:ln>
          <a:effectLst>
            <a:outerShdw sx="100000" sy="100000" kx="0" ky="0" algn="bl" rotWithShape="0" blurRad="285750" dist="50800" dir="2700000">
              <a:srgbClr val="3b82f6">
                <a:alpha val="50196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626110" y="231473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rotWithShape="1" flip="none">
            <a:gsLst>
              <a:gs pos="0">
                <a:srgbClr val="3B82F6"/>
              </a:gs>
              <a:gs pos="100000">
                <a:srgbClr val="1D4ED8"/>
              </a:gs>
            </a:gsLst>
            <a:lin ang="2700000" scaled="1"/>
          </a:gradFill>
          <a:ln/>
        </p:spPr>
      </p:sp>
      <p:sp>
        <p:nvSpPr>
          <p:cNvPr id="10" name="Shape 7"/>
          <p:cNvSpPr/>
          <p:nvPr/>
        </p:nvSpPr>
        <p:spPr>
          <a:xfrm>
            <a:off x="830898" y="2505233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71438"/>
                </a:lnTo>
                <a:cubicBezTo>
                  <a:pt x="0" y="87198"/>
                  <a:pt x="12814" y="100013"/>
                  <a:pt x="28575" y="100013"/>
                </a:cubicBezTo>
                <a:lnTo>
                  <a:pt x="171450" y="100013"/>
                </a:lnTo>
                <a:cubicBezTo>
                  <a:pt x="187211" y="100013"/>
                  <a:pt x="200025" y="87198"/>
                  <a:pt x="200025" y="71438"/>
                </a:cubicBezTo>
                <a:lnTo>
                  <a:pt x="200025" y="42863"/>
                </a:lnTo>
                <a:cubicBezTo>
                  <a:pt x="200025" y="27102"/>
                  <a:pt x="187211" y="14288"/>
                  <a:pt x="171450" y="14288"/>
                </a:cubicBezTo>
                <a:lnTo>
                  <a:pt x="28575" y="14288"/>
                </a:lnTo>
                <a:close/>
                <a:moveTo>
                  <a:pt x="125016" y="46434"/>
                </a:moveTo>
                <a:cubicBezTo>
                  <a:pt x="130930" y="46434"/>
                  <a:pt x="135731" y="51236"/>
                  <a:pt x="135731" y="57150"/>
                </a:cubicBezTo>
                <a:cubicBezTo>
                  <a:pt x="135731" y="63064"/>
                  <a:pt x="130930" y="67866"/>
                  <a:pt x="125016" y="67866"/>
                </a:cubicBezTo>
                <a:cubicBezTo>
                  <a:pt x="119102" y="67866"/>
                  <a:pt x="114300" y="63064"/>
                  <a:pt x="114300" y="57150"/>
                </a:cubicBezTo>
                <a:cubicBezTo>
                  <a:pt x="114300" y="51236"/>
                  <a:pt x="119102" y="46434"/>
                  <a:pt x="125016" y="46434"/>
                </a:cubicBezTo>
                <a:close/>
                <a:moveTo>
                  <a:pt x="150019" y="57150"/>
                </a:moveTo>
                <a:cubicBezTo>
                  <a:pt x="150019" y="51236"/>
                  <a:pt x="154820" y="46434"/>
                  <a:pt x="160734" y="46434"/>
                </a:cubicBezTo>
                <a:cubicBezTo>
                  <a:pt x="166648" y="46434"/>
                  <a:pt x="171450" y="51236"/>
                  <a:pt x="171450" y="57150"/>
                </a:cubicBezTo>
                <a:cubicBezTo>
                  <a:pt x="171450" y="63064"/>
                  <a:pt x="166648" y="67866"/>
                  <a:pt x="160734" y="67866"/>
                </a:cubicBezTo>
                <a:cubicBezTo>
                  <a:pt x="154820" y="67866"/>
                  <a:pt x="150019" y="63064"/>
                  <a:pt x="150019" y="57150"/>
                </a:cubicBezTo>
                <a:close/>
                <a:moveTo>
                  <a:pt x="28575" y="128588"/>
                </a:moveTo>
                <a:cubicBezTo>
                  <a:pt x="12814" y="128588"/>
                  <a:pt x="0" y="141402"/>
                  <a:pt x="0" y="157163"/>
                </a:cubicBezTo>
                <a:lnTo>
                  <a:pt x="0" y="185738"/>
                </a:lnTo>
                <a:cubicBezTo>
                  <a:pt x="0" y="201498"/>
                  <a:pt x="12814" y="214313"/>
                  <a:pt x="28575" y="214313"/>
                </a:cubicBezTo>
                <a:lnTo>
                  <a:pt x="171450" y="214313"/>
                </a:lnTo>
                <a:cubicBezTo>
                  <a:pt x="187211" y="214313"/>
                  <a:pt x="200025" y="201498"/>
                  <a:pt x="200025" y="185738"/>
                </a:cubicBezTo>
                <a:lnTo>
                  <a:pt x="200025" y="157163"/>
                </a:lnTo>
                <a:cubicBezTo>
                  <a:pt x="200025" y="141402"/>
                  <a:pt x="187211" y="128588"/>
                  <a:pt x="171450" y="128588"/>
                </a:cubicBezTo>
                <a:lnTo>
                  <a:pt x="28575" y="128588"/>
                </a:lnTo>
                <a:close/>
                <a:moveTo>
                  <a:pt x="125016" y="160734"/>
                </a:moveTo>
                <a:cubicBezTo>
                  <a:pt x="130930" y="160734"/>
                  <a:pt x="135731" y="165536"/>
                  <a:pt x="135731" y="171450"/>
                </a:cubicBezTo>
                <a:cubicBezTo>
                  <a:pt x="135731" y="177364"/>
                  <a:pt x="130930" y="182166"/>
                  <a:pt x="125016" y="182166"/>
                </a:cubicBezTo>
                <a:cubicBezTo>
                  <a:pt x="119102" y="182166"/>
                  <a:pt x="114300" y="177364"/>
                  <a:pt x="114300" y="171450"/>
                </a:cubicBezTo>
                <a:cubicBezTo>
                  <a:pt x="114300" y="165536"/>
                  <a:pt x="119102" y="160734"/>
                  <a:pt x="125016" y="160734"/>
                </a:cubicBezTo>
                <a:close/>
                <a:moveTo>
                  <a:pt x="150019" y="171450"/>
                </a:moveTo>
                <a:cubicBezTo>
                  <a:pt x="150019" y="165536"/>
                  <a:pt x="154820" y="160734"/>
                  <a:pt x="160734" y="160734"/>
                </a:cubicBezTo>
                <a:cubicBezTo>
                  <a:pt x="166648" y="160734"/>
                  <a:pt x="171450" y="165536"/>
                  <a:pt x="171450" y="171450"/>
                </a:cubicBezTo>
                <a:cubicBezTo>
                  <a:pt x="171450" y="177364"/>
                  <a:pt x="166648" y="182166"/>
                  <a:pt x="160734" y="182166"/>
                </a:cubicBezTo>
                <a:cubicBezTo>
                  <a:pt x="154820" y="182166"/>
                  <a:pt x="150019" y="177364"/>
                  <a:pt x="150019" y="1714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1388110" y="2352833"/>
            <a:ext cx="1981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22D3E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PILLAR 01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388110" y="2581433"/>
            <a:ext cx="20288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No Central Server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6110" y="3076733"/>
            <a:ext cx="51911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Uses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3B82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GunDB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(P2P Graph Database) for truly decentralized data storage. No single point of failure, no central authority to compromise.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6110" y="3724433"/>
            <a:ext cx="1190625" cy="266700"/>
          </a:xfrm>
          <a:custGeom>
            <a:avLst/>
            <a:gdLst/>
            <a:ahLst/>
            <a:cxnLst/>
            <a:rect l="l" t="t" r="r" b="b"/>
            <a:pathLst>
              <a:path w="1190625" h="266700">
                <a:moveTo>
                  <a:pt x="133350" y="0"/>
                </a:moveTo>
                <a:lnTo>
                  <a:pt x="1057275" y="0"/>
                </a:lnTo>
                <a:cubicBezTo>
                  <a:pt x="1130873" y="0"/>
                  <a:pt x="1190625" y="59752"/>
                  <a:pt x="1190625" y="133350"/>
                </a:cubicBezTo>
                <a:lnTo>
                  <a:pt x="1190625" y="133350"/>
                </a:lnTo>
                <a:cubicBezTo>
                  <a:pt x="1190625" y="206948"/>
                  <a:pt x="1130873" y="266700"/>
                  <a:pt x="105727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26110" y="3724433"/>
            <a:ext cx="12573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B82F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Peer-to-Peer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929130" y="3724433"/>
            <a:ext cx="1104900" cy="266700"/>
          </a:xfrm>
          <a:custGeom>
            <a:avLst/>
            <a:gdLst/>
            <a:ahLst/>
            <a:cxnLst/>
            <a:rect l="l" t="t" r="r" b="b"/>
            <a:pathLst>
              <a:path w="1104900" h="266700">
                <a:moveTo>
                  <a:pt x="133350" y="0"/>
                </a:moveTo>
                <a:lnTo>
                  <a:pt x="971550" y="0"/>
                </a:lnTo>
                <a:cubicBezTo>
                  <a:pt x="1045148" y="0"/>
                  <a:pt x="1104900" y="59752"/>
                  <a:pt x="1104900" y="133350"/>
                </a:cubicBezTo>
                <a:lnTo>
                  <a:pt x="1104900" y="133350"/>
                </a:lnTo>
                <a:cubicBezTo>
                  <a:pt x="1104900" y="206948"/>
                  <a:pt x="1045148" y="266700"/>
                  <a:pt x="9715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1929130" y="3724433"/>
            <a:ext cx="11715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B82F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Distributed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218555" y="2077879"/>
            <a:ext cx="5588635" cy="2150110"/>
          </a:xfrm>
          <a:custGeom>
            <a:avLst/>
            <a:gdLst/>
            <a:ahLst/>
            <a:cxnLst/>
            <a:rect l="l" t="t" r="r" b="b"/>
            <a:pathLst>
              <a:path w="5588635" h="2150110">
                <a:moveTo>
                  <a:pt x="152400" y="0"/>
                </a:moveTo>
                <a:lnTo>
                  <a:pt x="5436235" y="0"/>
                </a:lnTo>
                <a:cubicBezTo>
                  <a:pt x="5520403" y="0"/>
                  <a:pt x="5588635" y="68232"/>
                  <a:pt x="5588635" y="152400"/>
                </a:cubicBezTo>
                <a:lnTo>
                  <a:pt x="5588635" y="1997710"/>
                </a:lnTo>
                <a:cubicBezTo>
                  <a:pt x="5588635" y="2081878"/>
                  <a:pt x="5520403" y="2150110"/>
                  <a:pt x="5436235" y="2150110"/>
                </a:cubicBezTo>
                <a:lnTo>
                  <a:pt x="152400" y="2150110"/>
                </a:lnTo>
                <a:cubicBezTo>
                  <a:pt x="68232" y="2150110"/>
                  <a:pt x="0" y="2081878"/>
                  <a:pt x="0" y="199771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rotWithShape="1" flip="none">
            <a:gsLst>
              <a:gs pos="0">
                <a:srgbClr val="8B5CF6">
                  <a:alpha val="20000"/>
                </a:srgbClr>
              </a:gs>
              <a:gs pos="100000">
                <a:srgbClr val="8B5CF6">
                  <a:alpha val="5000"/>
                </a:srgbClr>
              </a:gs>
            </a:gsLst>
            <a:lin ang="2700000" scaled="1"/>
          </a:gradFill>
          <a:ln w="22013">
            <a:solidFill>
              <a:srgbClr val="8B5CF6">
                <a:alpha val="50196"/>
              </a:srgbClr>
            </a:solidFill>
            <a:prstDash val="solid"/>
          </a:ln>
          <a:effectLst>
            <a:outerShdw sx="100000" sy="100000" kx="0" ky="0" algn="bl" rotWithShape="0" blurRad="285750" dist="50800" dir="2700000">
              <a:srgbClr val="8b5cf6">
                <a:alpha val="50196"/>
              </a:srgbClr>
            </a:outerShdw>
          </a:effectLst>
        </p:spPr>
      </p:sp>
      <p:sp>
        <p:nvSpPr>
          <p:cNvPr id="19" name="Shape 16"/>
          <p:cNvSpPr/>
          <p:nvPr/>
        </p:nvSpPr>
        <p:spPr>
          <a:xfrm>
            <a:off x="6455410" y="231473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rotWithShape="1" flip="none">
            <a:gsLst>
              <a:gs pos="0">
                <a:srgbClr val="8B5CF6"/>
              </a:gs>
              <a:gs pos="100000">
                <a:srgbClr val="6D28D9"/>
              </a:gs>
            </a:gsLst>
            <a:lin ang="2700000" scaled="1"/>
          </a:gradFill>
          <a:ln/>
        </p:spPr>
      </p:sp>
      <p:sp>
        <p:nvSpPr>
          <p:cNvPr id="20" name="Shape 17"/>
          <p:cNvSpPr/>
          <p:nvPr/>
        </p:nvSpPr>
        <p:spPr>
          <a:xfrm>
            <a:off x="6631623" y="2505233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32695" y="228600"/>
                </a:lnTo>
                <a:cubicBezTo>
                  <a:pt x="116532" y="209580"/>
                  <a:pt x="107156" y="185068"/>
                  <a:pt x="107156" y="159127"/>
                </a:cubicBezTo>
                <a:lnTo>
                  <a:pt x="107156" y="145241"/>
                </a:lnTo>
                <a:cubicBezTo>
                  <a:pt x="107156" y="141982"/>
                  <a:pt x="107603" y="138767"/>
                  <a:pt x="108451" y="135731"/>
                </a:cubicBezTo>
                <a:lnTo>
                  <a:pt x="86752" y="135731"/>
                </a:lnTo>
                <a:close/>
                <a:moveTo>
                  <a:pt x="198819" y="218108"/>
                </a:moveTo>
                <a:lnTo>
                  <a:pt x="192881" y="220920"/>
                </a:lnTo>
                <a:lnTo>
                  <a:pt x="192881" y="136937"/>
                </a:lnTo>
                <a:lnTo>
                  <a:pt x="235744" y="151224"/>
                </a:lnTo>
                <a:lnTo>
                  <a:pt x="235744" y="159975"/>
                </a:lnTo>
                <a:cubicBezTo>
                  <a:pt x="235744" y="184889"/>
                  <a:pt x="221367" y="207526"/>
                  <a:pt x="198819" y="218152"/>
                </a:cubicBezTo>
                <a:close/>
                <a:moveTo>
                  <a:pt x="188372" y="115863"/>
                </a:moveTo>
                <a:lnTo>
                  <a:pt x="138366" y="132517"/>
                </a:lnTo>
                <a:cubicBezTo>
                  <a:pt x="132517" y="134481"/>
                  <a:pt x="128588" y="139928"/>
                  <a:pt x="128588" y="146090"/>
                </a:cubicBezTo>
                <a:lnTo>
                  <a:pt x="128588" y="159975"/>
                </a:lnTo>
                <a:cubicBezTo>
                  <a:pt x="128588" y="193194"/>
                  <a:pt x="147786" y="223421"/>
                  <a:pt x="177790" y="237530"/>
                </a:cubicBezTo>
                <a:lnTo>
                  <a:pt x="186050" y="241414"/>
                </a:lnTo>
                <a:cubicBezTo>
                  <a:pt x="188193" y="242396"/>
                  <a:pt x="190515" y="242932"/>
                  <a:pt x="192837" y="242932"/>
                </a:cubicBezTo>
                <a:cubicBezTo>
                  <a:pt x="195158" y="242932"/>
                  <a:pt x="197525" y="242396"/>
                  <a:pt x="199623" y="241414"/>
                </a:cubicBezTo>
                <a:lnTo>
                  <a:pt x="207883" y="237530"/>
                </a:lnTo>
                <a:cubicBezTo>
                  <a:pt x="237976" y="223376"/>
                  <a:pt x="257175" y="193149"/>
                  <a:pt x="257175" y="159931"/>
                </a:cubicBezTo>
                <a:lnTo>
                  <a:pt x="257175" y="146045"/>
                </a:lnTo>
                <a:cubicBezTo>
                  <a:pt x="257175" y="139884"/>
                  <a:pt x="253246" y="134436"/>
                  <a:pt x="247397" y="132472"/>
                </a:cubicBezTo>
                <a:lnTo>
                  <a:pt x="197391" y="115818"/>
                </a:lnTo>
                <a:cubicBezTo>
                  <a:pt x="194444" y="114836"/>
                  <a:pt x="191274" y="114836"/>
                  <a:pt x="188372" y="11581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Text 18"/>
          <p:cNvSpPr/>
          <p:nvPr/>
        </p:nvSpPr>
        <p:spPr>
          <a:xfrm>
            <a:off x="7217410" y="2352833"/>
            <a:ext cx="2305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22D3E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PILLAR 02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217410" y="2581433"/>
            <a:ext cx="2352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Blind Authentication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455410" y="3076733"/>
            <a:ext cx="51911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Verify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8B5C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.edu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emails without storing them. Zero-Knowledge proof concept ensures one student = one vote, without exposing identity.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455410" y="3724433"/>
            <a:ext cx="952500" cy="266700"/>
          </a:xfrm>
          <a:custGeom>
            <a:avLst/>
            <a:gdLst/>
            <a:ahLst/>
            <a:cxnLst/>
            <a:rect l="l" t="t" r="r" b="b"/>
            <a:pathLst>
              <a:path w="952500" h="266700">
                <a:moveTo>
                  <a:pt x="133350" y="0"/>
                </a:moveTo>
                <a:lnTo>
                  <a:pt x="819150" y="0"/>
                </a:lnTo>
                <a:cubicBezTo>
                  <a:pt x="892748" y="0"/>
                  <a:pt x="952500" y="59752"/>
                  <a:pt x="952500" y="133350"/>
                </a:cubicBezTo>
                <a:lnTo>
                  <a:pt x="952500" y="133350"/>
                </a:lnTo>
                <a:cubicBezTo>
                  <a:pt x="952500" y="206948"/>
                  <a:pt x="892748" y="266700"/>
                  <a:pt x="8191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6455410" y="3724433"/>
            <a:ext cx="10191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5CF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Anonymous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7518400" y="3724433"/>
            <a:ext cx="866775" cy="266700"/>
          </a:xfrm>
          <a:custGeom>
            <a:avLst/>
            <a:gdLst/>
            <a:ahLst/>
            <a:cxnLst/>
            <a:rect l="l" t="t" r="r" b="b"/>
            <a:pathLst>
              <a:path w="866775" h="266700">
                <a:moveTo>
                  <a:pt x="133350" y="0"/>
                </a:moveTo>
                <a:lnTo>
                  <a:pt x="733425" y="0"/>
                </a:lnTo>
                <a:cubicBezTo>
                  <a:pt x="807023" y="0"/>
                  <a:pt x="866775" y="59752"/>
                  <a:pt x="866775" y="133350"/>
                </a:cubicBezTo>
                <a:lnTo>
                  <a:pt x="866775" y="133350"/>
                </a:lnTo>
                <a:cubicBezTo>
                  <a:pt x="866775" y="206948"/>
                  <a:pt x="807023" y="266700"/>
                  <a:pt x="73342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7518400" y="3724433"/>
            <a:ext cx="9334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5CF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Verified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389255" y="4473099"/>
            <a:ext cx="11417935" cy="1721485"/>
          </a:xfrm>
          <a:custGeom>
            <a:avLst/>
            <a:gdLst/>
            <a:ahLst/>
            <a:cxnLst/>
            <a:rect l="l" t="t" r="r" b="b"/>
            <a:pathLst>
              <a:path w="11417935" h="1721485">
                <a:moveTo>
                  <a:pt x="152403" y="0"/>
                </a:moveTo>
                <a:lnTo>
                  <a:pt x="11265532" y="0"/>
                </a:lnTo>
                <a:cubicBezTo>
                  <a:pt x="11349702" y="0"/>
                  <a:pt x="11417935" y="68233"/>
                  <a:pt x="11417935" y="152403"/>
                </a:cubicBezTo>
                <a:lnTo>
                  <a:pt x="11417935" y="1569082"/>
                </a:lnTo>
                <a:cubicBezTo>
                  <a:pt x="11417935" y="1653252"/>
                  <a:pt x="11349702" y="1721485"/>
                  <a:pt x="11265532" y="1721485"/>
                </a:cubicBezTo>
                <a:lnTo>
                  <a:pt x="152403" y="1721485"/>
                </a:lnTo>
                <a:cubicBezTo>
                  <a:pt x="68233" y="1721485"/>
                  <a:pt x="0" y="1653252"/>
                  <a:pt x="0" y="1569082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gradFill rotWithShape="1" flip="none">
            <a:gsLst>
              <a:gs pos="0">
                <a:srgbClr val="22D3EE">
                  <a:alpha val="20000"/>
                </a:srgbClr>
              </a:gs>
              <a:gs pos="100000">
                <a:srgbClr val="22D3EE">
                  <a:alpha val="5000"/>
                </a:srgbClr>
              </a:gs>
            </a:gsLst>
            <a:lin ang="2700000" scaled="1"/>
          </a:gradFill>
          <a:ln w="22013">
            <a:solidFill>
              <a:srgbClr val="22D3EE">
                <a:alpha val="50196"/>
              </a:srgbClr>
            </a:solidFill>
            <a:prstDash val="solid"/>
          </a:ln>
          <a:effectLst>
            <a:outerShdw sx="100000" sy="100000" kx="0" ky="0" algn="bl" rotWithShape="0" blurRad="285750" dist="50800" dir="2700000">
              <a:srgbClr val="22d3ee">
                <a:alpha val="50196"/>
              </a:srgbClr>
            </a:outerShdw>
          </a:effectLst>
        </p:spPr>
      </p:sp>
      <p:sp>
        <p:nvSpPr>
          <p:cNvPr id="29" name="Shape 26"/>
          <p:cNvSpPr/>
          <p:nvPr/>
        </p:nvSpPr>
        <p:spPr>
          <a:xfrm>
            <a:off x="626110" y="4950461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14300" y="0"/>
                </a:moveTo>
                <a:lnTo>
                  <a:pt x="647700" y="0"/>
                </a:lnTo>
                <a:cubicBezTo>
                  <a:pt x="710784" y="0"/>
                  <a:pt x="762000" y="51216"/>
                  <a:pt x="762000" y="114300"/>
                </a:cubicBezTo>
                <a:lnTo>
                  <a:pt x="762000" y="647700"/>
                </a:lnTo>
                <a:cubicBezTo>
                  <a:pt x="762000" y="710784"/>
                  <a:pt x="710784" y="762000"/>
                  <a:pt x="647700" y="762000"/>
                </a:cubicBezTo>
                <a:lnTo>
                  <a:pt x="114300" y="762000"/>
                </a:lnTo>
                <a:cubicBezTo>
                  <a:pt x="51216" y="762000"/>
                  <a:pt x="0" y="710784"/>
                  <a:pt x="0" y="647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rotWithShape="1" flip="none">
            <a:gsLst>
              <a:gs pos="0">
                <a:srgbClr val="22D3EE"/>
              </a:gs>
              <a:gs pos="100000">
                <a:srgbClr val="0891B2"/>
              </a:gs>
            </a:gsLst>
            <a:lin ang="2700000" scaled="1"/>
          </a:gradFill>
          <a:ln/>
        </p:spPr>
      </p:sp>
      <p:sp>
        <p:nvSpPr>
          <p:cNvPr id="30" name="Shape 27"/>
          <p:cNvSpPr/>
          <p:nvPr/>
        </p:nvSpPr>
        <p:spPr>
          <a:xfrm>
            <a:off x="884476" y="5188586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137238" y="-14455"/>
                </a:moveTo>
                <a:cubicBezTo>
                  <a:pt x="129760" y="-19031"/>
                  <a:pt x="120328" y="-19031"/>
                  <a:pt x="112849" y="-14455"/>
                </a:cubicBezTo>
                <a:cubicBezTo>
                  <a:pt x="99231" y="-6139"/>
                  <a:pt x="90804" y="-3907"/>
                  <a:pt x="74842" y="-4242"/>
                </a:cubicBezTo>
                <a:cubicBezTo>
                  <a:pt x="66080" y="-4465"/>
                  <a:pt x="57931" y="279"/>
                  <a:pt x="53690" y="7981"/>
                </a:cubicBezTo>
                <a:cubicBezTo>
                  <a:pt x="46044" y="21989"/>
                  <a:pt x="39849" y="28184"/>
                  <a:pt x="25840" y="35830"/>
                </a:cubicBezTo>
                <a:cubicBezTo>
                  <a:pt x="18138" y="40016"/>
                  <a:pt x="13450" y="48220"/>
                  <a:pt x="13618" y="56983"/>
                </a:cubicBezTo>
                <a:cubicBezTo>
                  <a:pt x="14008" y="72944"/>
                  <a:pt x="11720" y="81372"/>
                  <a:pt x="3404" y="94990"/>
                </a:cubicBezTo>
                <a:cubicBezTo>
                  <a:pt x="-1172" y="102468"/>
                  <a:pt x="-1172" y="111900"/>
                  <a:pt x="3404" y="119379"/>
                </a:cubicBezTo>
                <a:cubicBezTo>
                  <a:pt x="11720" y="132997"/>
                  <a:pt x="13953" y="141424"/>
                  <a:pt x="13618" y="157386"/>
                </a:cubicBezTo>
                <a:cubicBezTo>
                  <a:pt x="13395" y="166148"/>
                  <a:pt x="18138" y="174296"/>
                  <a:pt x="25840" y="178538"/>
                </a:cubicBezTo>
                <a:cubicBezTo>
                  <a:pt x="38174" y="185291"/>
                  <a:pt x="44425" y="190872"/>
                  <a:pt x="51011" y="201699"/>
                </a:cubicBezTo>
                <a:lnTo>
                  <a:pt x="23831" y="255891"/>
                </a:lnTo>
                <a:cubicBezTo>
                  <a:pt x="20538" y="262533"/>
                  <a:pt x="23217" y="270570"/>
                  <a:pt x="29803" y="273862"/>
                </a:cubicBezTo>
                <a:lnTo>
                  <a:pt x="77800" y="297861"/>
                </a:lnTo>
                <a:cubicBezTo>
                  <a:pt x="84218" y="301042"/>
                  <a:pt x="92032" y="298642"/>
                  <a:pt x="95492" y="292391"/>
                </a:cubicBezTo>
                <a:lnTo>
                  <a:pt x="124960" y="239316"/>
                </a:lnTo>
                <a:lnTo>
                  <a:pt x="154428" y="292391"/>
                </a:lnTo>
                <a:cubicBezTo>
                  <a:pt x="157888" y="298642"/>
                  <a:pt x="165702" y="301098"/>
                  <a:pt x="172120" y="297861"/>
                </a:cubicBezTo>
                <a:lnTo>
                  <a:pt x="220117" y="273862"/>
                </a:lnTo>
                <a:cubicBezTo>
                  <a:pt x="226758" y="270570"/>
                  <a:pt x="229437" y="262533"/>
                  <a:pt x="226089" y="255891"/>
                </a:cubicBezTo>
                <a:lnTo>
                  <a:pt x="198965" y="201644"/>
                </a:lnTo>
                <a:cubicBezTo>
                  <a:pt x="205494" y="190816"/>
                  <a:pt x="211801" y="185235"/>
                  <a:pt x="224135" y="178482"/>
                </a:cubicBezTo>
                <a:cubicBezTo>
                  <a:pt x="231837" y="174296"/>
                  <a:pt x="236525" y="166092"/>
                  <a:pt x="236358" y="157330"/>
                </a:cubicBezTo>
                <a:cubicBezTo>
                  <a:pt x="235967" y="141368"/>
                  <a:pt x="238255" y="132941"/>
                  <a:pt x="246571" y="119323"/>
                </a:cubicBezTo>
                <a:cubicBezTo>
                  <a:pt x="251147" y="111844"/>
                  <a:pt x="251147" y="102412"/>
                  <a:pt x="246571" y="94934"/>
                </a:cubicBezTo>
                <a:cubicBezTo>
                  <a:pt x="238255" y="81316"/>
                  <a:pt x="236023" y="72889"/>
                  <a:pt x="236358" y="56927"/>
                </a:cubicBezTo>
                <a:cubicBezTo>
                  <a:pt x="236581" y="48165"/>
                  <a:pt x="231837" y="40016"/>
                  <a:pt x="224135" y="35775"/>
                </a:cubicBezTo>
                <a:cubicBezTo>
                  <a:pt x="210127" y="28129"/>
                  <a:pt x="203932" y="21934"/>
                  <a:pt x="196286" y="7925"/>
                </a:cubicBezTo>
                <a:cubicBezTo>
                  <a:pt x="192100" y="223"/>
                  <a:pt x="183896" y="-4465"/>
                  <a:pt x="175133" y="-4297"/>
                </a:cubicBezTo>
                <a:cubicBezTo>
                  <a:pt x="159172" y="-3907"/>
                  <a:pt x="150744" y="-6195"/>
                  <a:pt x="137127" y="-14511"/>
                </a:cubicBezTo>
                <a:close/>
                <a:moveTo>
                  <a:pt x="125016" y="53578"/>
                </a:moveTo>
                <a:cubicBezTo>
                  <a:pt x="154586" y="53578"/>
                  <a:pt x="178594" y="77586"/>
                  <a:pt x="178594" y="107156"/>
                </a:cubicBezTo>
                <a:cubicBezTo>
                  <a:pt x="178594" y="136727"/>
                  <a:pt x="154586" y="160734"/>
                  <a:pt x="125016" y="160734"/>
                </a:cubicBezTo>
                <a:cubicBezTo>
                  <a:pt x="95445" y="160734"/>
                  <a:pt x="71438" y="136727"/>
                  <a:pt x="71438" y="107156"/>
                </a:cubicBezTo>
                <a:cubicBezTo>
                  <a:pt x="71438" y="77586"/>
                  <a:pt x="95445" y="53578"/>
                  <a:pt x="125016" y="5357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1" name="Text 28"/>
          <p:cNvSpPr/>
          <p:nvPr/>
        </p:nvSpPr>
        <p:spPr>
          <a:xfrm>
            <a:off x="1616710" y="4709954"/>
            <a:ext cx="8553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22D3E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PILLAR 03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616710" y="4938554"/>
            <a:ext cx="86296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Reputation Engine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1616710" y="5395754"/>
            <a:ext cx="857250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Truth is a function of </a:t>
            </a:r>
            <a:pPr>
              <a:lnSpc>
                <a:spcPct val="140000"/>
              </a:lnSpc>
            </a:pPr>
            <a:r>
              <a:rPr lang="en-US" sz="1350" b="1" dirty="0">
                <a:solidFill>
                  <a:srgbClr val="22D3E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Karma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, not just vote count. Quality contributions earn reputation, creating a self-correcting ecosystem where accuracy is rewarded.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0247154" y="5026661"/>
            <a:ext cx="14001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22D3E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√Karma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10299541" y="5445761"/>
            <a:ext cx="1295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Vote Weight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B0F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0" y="0"/>
                </a:moveTo>
                <a:lnTo>
                  <a:pt x="76200" y="0"/>
                </a:lnTo>
                <a:lnTo>
                  <a:pt x="762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FFFFFF"/>
              </a:gs>
              <a:gs pos="0">
                <a:srgbClr val="3B82F6"/>
              </a:gs>
              <a:gs pos="100000">
                <a:srgbClr val="22D3EE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571500" y="438150"/>
            <a:ext cx="1085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105" kern="0" dirty="0">
                <a:solidFill>
                  <a:srgbClr val="3B82F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The Process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762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How It Works: The "Truth Engine"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2954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Four-step decentralized verification protocol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80465" y="2468245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52400" y="0"/>
                </a:moveTo>
                <a:lnTo>
                  <a:pt x="609600" y="0"/>
                </a:lnTo>
                <a:cubicBezTo>
                  <a:pt x="693712" y="0"/>
                  <a:pt x="762000" y="68288"/>
                  <a:pt x="762000" y="152400"/>
                </a:cubicBezTo>
                <a:lnTo>
                  <a:pt x="762000" y="609600"/>
                </a:lnTo>
                <a:cubicBezTo>
                  <a:pt x="762000" y="693712"/>
                  <a:pt x="693712" y="762000"/>
                  <a:pt x="609600" y="762000"/>
                </a:cubicBezTo>
                <a:lnTo>
                  <a:pt x="152400" y="762000"/>
                </a:lnTo>
                <a:cubicBezTo>
                  <a:pt x="68288" y="762000"/>
                  <a:pt x="0" y="693712"/>
                  <a:pt x="0" y="609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rotWithShape="1" flip="none">
            <a:gsLst>
              <a:gs pos="0">
                <a:srgbClr val="3B82F6"/>
              </a:gs>
              <a:gs pos="100000">
                <a:srgbClr val="1D4ED8"/>
              </a:gs>
            </a:gsLst>
            <a:lin ang="2700000" scaled="1"/>
          </a:gradFill>
          <a:ln/>
          <a:effectLst>
            <a:outerShdw sx="100000" sy="100000" kx="0" ky="0" algn="bl" rotWithShape="0" blurRad="285750" dist="50800" dir="2700000">
              <a:srgbClr val="3b82f6">
                <a:alpha val="50196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1420971" y="270637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67891"/>
                </a:moveTo>
                <a:cubicBezTo>
                  <a:pt x="221791" y="267891"/>
                  <a:pt x="285750" y="207894"/>
                  <a:pt x="285750" y="133945"/>
                </a:cubicBezTo>
                <a:cubicBezTo>
                  <a:pt x="285750" y="59996"/>
                  <a:pt x="221791" y="0"/>
                  <a:pt x="142875" y="0"/>
                </a:cubicBezTo>
                <a:cubicBezTo>
                  <a:pt x="63959" y="0"/>
                  <a:pt x="0" y="59996"/>
                  <a:pt x="0" y="133945"/>
                </a:cubicBezTo>
                <a:cubicBezTo>
                  <a:pt x="0" y="164250"/>
                  <a:pt x="10716" y="192156"/>
                  <a:pt x="28798" y="214592"/>
                </a:cubicBezTo>
                <a:lnTo>
                  <a:pt x="1563" y="266105"/>
                </a:lnTo>
                <a:cubicBezTo>
                  <a:pt x="-1116" y="271128"/>
                  <a:pt x="-279" y="277267"/>
                  <a:pt x="3572" y="281453"/>
                </a:cubicBezTo>
                <a:cubicBezTo>
                  <a:pt x="7423" y="285638"/>
                  <a:pt x="13506" y="286922"/>
                  <a:pt x="18697" y="284690"/>
                </a:cubicBezTo>
                <a:lnTo>
                  <a:pt x="84776" y="256394"/>
                </a:lnTo>
                <a:cubicBezTo>
                  <a:pt x="102524" y="263761"/>
                  <a:pt x="122169" y="267891"/>
                  <a:pt x="142875" y="267891"/>
                </a:cubicBezTo>
                <a:close/>
                <a:moveTo>
                  <a:pt x="71438" y="116086"/>
                </a:moveTo>
                <a:cubicBezTo>
                  <a:pt x="81294" y="116086"/>
                  <a:pt x="89297" y="124088"/>
                  <a:pt x="89297" y="133945"/>
                </a:cubicBezTo>
                <a:cubicBezTo>
                  <a:pt x="89297" y="143802"/>
                  <a:pt x="81294" y="151805"/>
                  <a:pt x="71438" y="151805"/>
                </a:cubicBezTo>
                <a:cubicBezTo>
                  <a:pt x="61581" y="151805"/>
                  <a:pt x="53578" y="143802"/>
                  <a:pt x="53578" y="133945"/>
                </a:cubicBezTo>
                <a:cubicBezTo>
                  <a:pt x="53578" y="124088"/>
                  <a:pt x="61581" y="116086"/>
                  <a:pt x="71438" y="116086"/>
                </a:cubicBezTo>
                <a:close/>
                <a:moveTo>
                  <a:pt x="142875" y="116086"/>
                </a:moveTo>
                <a:cubicBezTo>
                  <a:pt x="152732" y="116086"/>
                  <a:pt x="160734" y="124088"/>
                  <a:pt x="160734" y="133945"/>
                </a:cubicBezTo>
                <a:cubicBezTo>
                  <a:pt x="160734" y="143802"/>
                  <a:pt x="152732" y="151805"/>
                  <a:pt x="142875" y="151805"/>
                </a:cubicBezTo>
                <a:cubicBezTo>
                  <a:pt x="133018" y="151805"/>
                  <a:pt x="125016" y="143802"/>
                  <a:pt x="125016" y="133945"/>
                </a:cubicBezTo>
                <a:cubicBezTo>
                  <a:pt x="125016" y="124088"/>
                  <a:pt x="133018" y="116086"/>
                  <a:pt x="142875" y="116086"/>
                </a:cubicBezTo>
                <a:close/>
                <a:moveTo>
                  <a:pt x="196453" y="133945"/>
                </a:moveTo>
                <a:cubicBezTo>
                  <a:pt x="196453" y="124088"/>
                  <a:pt x="204456" y="116086"/>
                  <a:pt x="214313" y="116086"/>
                </a:cubicBezTo>
                <a:cubicBezTo>
                  <a:pt x="224169" y="116086"/>
                  <a:pt x="232172" y="124088"/>
                  <a:pt x="232172" y="133945"/>
                </a:cubicBezTo>
                <a:cubicBezTo>
                  <a:pt x="232172" y="143802"/>
                  <a:pt x="224169" y="151805"/>
                  <a:pt x="214313" y="151805"/>
                </a:cubicBezTo>
                <a:cubicBezTo>
                  <a:pt x="204456" y="151805"/>
                  <a:pt x="196453" y="143802"/>
                  <a:pt x="196453" y="13394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827564" y="3382645"/>
            <a:ext cx="1466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spc="53" kern="0" dirty="0">
                <a:solidFill>
                  <a:srgbClr val="22D3E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STEP 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13276" y="3611245"/>
            <a:ext cx="1495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Post Rumor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27564" y="3954145"/>
            <a:ext cx="1466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Anonymous submission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with .edu verification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932430" y="325882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12" name="Shape 10"/>
          <p:cNvSpPr/>
          <p:nvPr/>
        </p:nvSpPr>
        <p:spPr>
          <a:xfrm>
            <a:off x="4203382" y="2468245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52400" y="0"/>
                </a:moveTo>
                <a:lnTo>
                  <a:pt x="609600" y="0"/>
                </a:lnTo>
                <a:cubicBezTo>
                  <a:pt x="693712" y="0"/>
                  <a:pt x="762000" y="68288"/>
                  <a:pt x="762000" y="152400"/>
                </a:cubicBezTo>
                <a:lnTo>
                  <a:pt x="762000" y="609600"/>
                </a:lnTo>
                <a:cubicBezTo>
                  <a:pt x="762000" y="693712"/>
                  <a:pt x="693712" y="762000"/>
                  <a:pt x="609600" y="762000"/>
                </a:cubicBezTo>
                <a:lnTo>
                  <a:pt x="152400" y="762000"/>
                </a:lnTo>
                <a:cubicBezTo>
                  <a:pt x="68288" y="762000"/>
                  <a:pt x="0" y="693712"/>
                  <a:pt x="0" y="609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rotWithShape="1" flip="none">
            <a:gsLst>
              <a:gs pos="0">
                <a:srgbClr val="8B5CF6"/>
              </a:gs>
              <a:gs pos="100000">
                <a:srgbClr val="6D28D9"/>
              </a:gs>
            </a:gsLst>
            <a:lin ang="2700000" scaled="1"/>
          </a:gradFill>
          <a:ln/>
          <a:effectLst>
            <a:outerShdw sx="100000" sy="100000" kx="0" ky="0" algn="bl" rotWithShape="0" blurRad="285750" dist="50800" dir="2700000">
              <a:srgbClr val="8b5cf6">
                <a:alpha val="50196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4426029" y="2706370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22882" y="-13897"/>
                </a:moveTo>
                <a:cubicBezTo>
                  <a:pt x="17636" y="-19143"/>
                  <a:pt x="9153" y="-19143"/>
                  <a:pt x="3963" y="-13897"/>
                </a:cubicBezTo>
                <a:cubicBezTo>
                  <a:pt x="-1228" y="-8651"/>
                  <a:pt x="-1284" y="-167"/>
                  <a:pt x="3907" y="5079"/>
                </a:cubicBezTo>
                <a:lnTo>
                  <a:pt x="298586" y="299758"/>
                </a:lnTo>
                <a:cubicBezTo>
                  <a:pt x="303833" y="305005"/>
                  <a:pt x="312316" y="305005"/>
                  <a:pt x="317506" y="299758"/>
                </a:cubicBezTo>
                <a:cubicBezTo>
                  <a:pt x="322697" y="294512"/>
                  <a:pt x="322752" y="286029"/>
                  <a:pt x="317506" y="280839"/>
                </a:cubicBezTo>
                <a:lnTo>
                  <a:pt x="263705" y="227037"/>
                </a:lnTo>
                <a:cubicBezTo>
                  <a:pt x="265212" y="225698"/>
                  <a:pt x="266719" y="224358"/>
                  <a:pt x="268170" y="223019"/>
                </a:cubicBezTo>
                <a:cubicBezTo>
                  <a:pt x="294289" y="198741"/>
                  <a:pt x="311758" y="169776"/>
                  <a:pt x="320073" y="149851"/>
                </a:cubicBezTo>
                <a:cubicBezTo>
                  <a:pt x="321915" y="145442"/>
                  <a:pt x="321915" y="140531"/>
                  <a:pt x="320073" y="136122"/>
                </a:cubicBezTo>
                <a:cubicBezTo>
                  <a:pt x="311758" y="116198"/>
                  <a:pt x="294289" y="87176"/>
                  <a:pt x="268170" y="62954"/>
                </a:cubicBezTo>
                <a:cubicBezTo>
                  <a:pt x="241883" y="38565"/>
                  <a:pt x="205773" y="17971"/>
                  <a:pt x="160679" y="17971"/>
                </a:cubicBezTo>
                <a:cubicBezTo>
                  <a:pt x="128978" y="17971"/>
                  <a:pt x="101743" y="28129"/>
                  <a:pt x="79195" y="42639"/>
                </a:cubicBezTo>
                <a:lnTo>
                  <a:pt x="22882" y="-13897"/>
                </a:lnTo>
                <a:close/>
                <a:moveTo>
                  <a:pt x="114133" y="77409"/>
                </a:moveTo>
                <a:cubicBezTo>
                  <a:pt x="127248" y="68033"/>
                  <a:pt x="143377" y="62508"/>
                  <a:pt x="160734" y="62508"/>
                </a:cubicBezTo>
                <a:cubicBezTo>
                  <a:pt x="205104" y="62508"/>
                  <a:pt x="241102" y="98506"/>
                  <a:pt x="241102" y="142875"/>
                </a:cubicBezTo>
                <a:cubicBezTo>
                  <a:pt x="241102" y="160232"/>
                  <a:pt x="235576" y="176306"/>
                  <a:pt x="226200" y="189477"/>
                </a:cubicBezTo>
                <a:lnTo>
                  <a:pt x="206834" y="170111"/>
                </a:lnTo>
                <a:cubicBezTo>
                  <a:pt x="213922" y="158167"/>
                  <a:pt x="216322" y="143489"/>
                  <a:pt x="212471" y="128978"/>
                </a:cubicBezTo>
                <a:cubicBezTo>
                  <a:pt x="204825" y="100403"/>
                  <a:pt x="175413" y="83437"/>
                  <a:pt x="146838" y="91083"/>
                </a:cubicBezTo>
                <a:cubicBezTo>
                  <a:pt x="142038" y="92366"/>
                  <a:pt x="137517" y="94264"/>
                  <a:pt x="133443" y="96664"/>
                </a:cubicBezTo>
                <a:lnTo>
                  <a:pt x="114077" y="77298"/>
                </a:lnTo>
                <a:close/>
                <a:moveTo>
                  <a:pt x="181552" y="220507"/>
                </a:moveTo>
                <a:cubicBezTo>
                  <a:pt x="174910" y="222293"/>
                  <a:pt x="167934" y="223242"/>
                  <a:pt x="160734" y="223242"/>
                </a:cubicBezTo>
                <a:cubicBezTo>
                  <a:pt x="116365" y="223242"/>
                  <a:pt x="80367" y="187244"/>
                  <a:pt x="80367" y="142875"/>
                </a:cubicBezTo>
                <a:cubicBezTo>
                  <a:pt x="80367" y="135675"/>
                  <a:pt x="81316" y="128699"/>
                  <a:pt x="83102" y="122058"/>
                </a:cubicBezTo>
                <a:lnTo>
                  <a:pt x="38733" y="77688"/>
                </a:lnTo>
                <a:cubicBezTo>
                  <a:pt x="20538" y="98227"/>
                  <a:pt x="8037" y="119993"/>
                  <a:pt x="1395" y="136010"/>
                </a:cubicBezTo>
                <a:cubicBezTo>
                  <a:pt x="-446" y="140419"/>
                  <a:pt x="-446" y="145331"/>
                  <a:pt x="1395" y="149740"/>
                </a:cubicBezTo>
                <a:cubicBezTo>
                  <a:pt x="9711" y="169664"/>
                  <a:pt x="27180" y="198686"/>
                  <a:pt x="53299" y="222907"/>
                </a:cubicBezTo>
                <a:cubicBezTo>
                  <a:pt x="79586" y="247297"/>
                  <a:pt x="115695" y="267891"/>
                  <a:pt x="160790" y="267891"/>
                </a:cubicBezTo>
                <a:cubicBezTo>
                  <a:pt x="181608" y="267891"/>
                  <a:pt x="200527" y="263482"/>
                  <a:pt x="217438" y="256394"/>
                </a:cubicBezTo>
                <a:lnTo>
                  <a:pt x="181608" y="22056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3884295" y="3382645"/>
            <a:ext cx="140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spc="53" kern="0" dirty="0">
                <a:solidFill>
                  <a:srgbClr val="22D3E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STEP 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870007" y="3611245"/>
            <a:ext cx="1428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Blind Voting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884295" y="3954145"/>
            <a:ext cx="14001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Hidden counts prevent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bandwagon effect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55506" y="325882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18" name="Shape 16"/>
          <p:cNvSpPr/>
          <p:nvPr/>
        </p:nvSpPr>
        <p:spPr>
          <a:xfrm>
            <a:off x="7226459" y="2468245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52400" y="0"/>
                </a:moveTo>
                <a:lnTo>
                  <a:pt x="609600" y="0"/>
                </a:lnTo>
                <a:cubicBezTo>
                  <a:pt x="693712" y="0"/>
                  <a:pt x="762000" y="68288"/>
                  <a:pt x="762000" y="152400"/>
                </a:cubicBezTo>
                <a:lnTo>
                  <a:pt x="762000" y="609600"/>
                </a:lnTo>
                <a:cubicBezTo>
                  <a:pt x="762000" y="693712"/>
                  <a:pt x="693712" y="762000"/>
                  <a:pt x="609600" y="762000"/>
                </a:cubicBezTo>
                <a:lnTo>
                  <a:pt x="152400" y="762000"/>
                </a:lnTo>
                <a:cubicBezTo>
                  <a:pt x="68288" y="762000"/>
                  <a:pt x="0" y="693712"/>
                  <a:pt x="0" y="609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rotWithShape="1" flip="none">
            <a:gsLst>
              <a:gs pos="0">
                <a:srgbClr val="22D3EE"/>
              </a:gs>
              <a:gs pos="100000">
                <a:srgbClr val="0891B2"/>
              </a:gs>
            </a:gsLst>
            <a:lin ang="2700000" scaled="1"/>
          </a:gradFill>
          <a:ln/>
          <a:effectLst>
            <a:outerShdw sx="100000" sy="100000" kx="0" ky="0" algn="bl" rotWithShape="0" blurRad="285750" dist="50800" dir="2700000">
              <a:srgbClr val="22d3ee">
                <a:alpha val="50196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7502684" y="2706370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35719" y="0"/>
                </a:moveTo>
                <a:cubicBezTo>
                  <a:pt x="16018" y="0"/>
                  <a:pt x="0" y="16018"/>
                  <a:pt x="0" y="35719"/>
                </a:cubicBezTo>
                <a:lnTo>
                  <a:pt x="0" y="250031"/>
                </a:lnTo>
                <a:cubicBezTo>
                  <a:pt x="0" y="269732"/>
                  <a:pt x="16018" y="285750"/>
                  <a:pt x="35719" y="285750"/>
                </a:cubicBezTo>
                <a:lnTo>
                  <a:pt x="178594" y="285750"/>
                </a:lnTo>
                <a:cubicBezTo>
                  <a:pt x="198295" y="285750"/>
                  <a:pt x="214313" y="269732"/>
                  <a:pt x="214313" y="250031"/>
                </a:cubicBezTo>
                <a:lnTo>
                  <a:pt x="214313" y="35719"/>
                </a:lnTo>
                <a:cubicBezTo>
                  <a:pt x="214313" y="16018"/>
                  <a:pt x="198295" y="0"/>
                  <a:pt x="178594" y="0"/>
                </a:cubicBezTo>
                <a:lnTo>
                  <a:pt x="35719" y="0"/>
                </a:lnTo>
                <a:close/>
                <a:moveTo>
                  <a:pt x="53578" y="35719"/>
                </a:moveTo>
                <a:lnTo>
                  <a:pt x="160734" y="35719"/>
                </a:lnTo>
                <a:cubicBezTo>
                  <a:pt x="170613" y="35719"/>
                  <a:pt x="178594" y="43700"/>
                  <a:pt x="178594" y="53578"/>
                </a:cubicBezTo>
                <a:lnTo>
                  <a:pt x="178594" y="71438"/>
                </a:lnTo>
                <a:cubicBezTo>
                  <a:pt x="178594" y="81316"/>
                  <a:pt x="170613" y="89297"/>
                  <a:pt x="160734" y="89297"/>
                </a:cubicBezTo>
                <a:lnTo>
                  <a:pt x="53578" y="89297"/>
                </a:lnTo>
                <a:cubicBezTo>
                  <a:pt x="43700" y="89297"/>
                  <a:pt x="35719" y="81316"/>
                  <a:pt x="35719" y="71438"/>
                </a:cubicBezTo>
                <a:lnTo>
                  <a:pt x="35719" y="53578"/>
                </a:lnTo>
                <a:cubicBezTo>
                  <a:pt x="35719" y="43700"/>
                  <a:pt x="43700" y="35719"/>
                  <a:pt x="53578" y="35719"/>
                </a:cubicBezTo>
                <a:close/>
                <a:moveTo>
                  <a:pt x="62508" y="129480"/>
                </a:moveTo>
                <a:cubicBezTo>
                  <a:pt x="62508" y="136873"/>
                  <a:pt x="56506" y="142875"/>
                  <a:pt x="49113" y="142875"/>
                </a:cubicBezTo>
                <a:cubicBezTo>
                  <a:pt x="41721" y="142875"/>
                  <a:pt x="35719" y="136873"/>
                  <a:pt x="35719" y="129480"/>
                </a:cubicBezTo>
                <a:cubicBezTo>
                  <a:pt x="35719" y="122088"/>
                  <a:pt x="41721" y="116086"/>
                  <a:pt x="49113" y="116086"/>
                </a:cubicBezTo>
                <a:cubicBezTo>
                  <a:pt x="56506" y="116086"/>
                  <a:pt x="62508" y="122088"/>
                  <a:pt x="62508" y="129480"/>
                </a:cubicBezTo>
                <a:close/>
                <a:moveTo>
                  <a:pt x="107156" y="142875"/>
                </a:moveTo>
                <a:cubicBezTo>
                  <a:pt x="99764" y="142875"/>
                  <a:pt x="93762" y="136873"/>
                  <a:pt x="93762" y="129480"/>
                </a:cubicBezTo>
                <a:cubicBezTo>
                  <a:pt x="93762" y="122088"/>
                  <a:pt x="99764" y="116086"/>
                  <a:pt x="107156" y="116086"/>
                </a:cubicBezTo>
                <a:cubicBezTo>
                  <a:pt x="114549" y="116086"/>
                  <a:pt x="120551" y="122088"/>
                  <a:pt x="120551" y="129480"/>
                </a:cubicBezTo>
                <a:cubicBezTo>
                  <a:pt x="120551" y="136873"/>
                  <a:pt x="114549" y="142875"/>
                  <a:pt x="107156" y="142875"/>
                </a:cubicBezTo>
                <a:close/>
                <a:moveTo>
                  <a:pt x="178594" y="129480"/>
                </a:moveTo>
                <a:cubicBezTo>
                  <a:pt x="178594" y="136873"/>
                  <a:pt x="172592" y="142875"/>
                  <a:pt x="165199" y="142875"/>
                </a:cubicBezTo>
                <a:cubicBezTo>
                  <a:pt x="157807" y="142875"/>
                  <a:pt x="151805" y="136873"/>
                  <a:pt x="151805" y="129480"/>
                </a:cubicBezTo>
                <a:cubicBezTo>
                  <a:pt x="151805" y="122088"/>
                  <a:pt x="157807" y="116086"/>
                  <a:pt x="165199" y="116086"/>
                </a:cubicBezTo>
                <a:cubicBezTo>
                  <a:pt x="172592" y="116086"/>
                  <a:pt x="178594" y="122088"/>
                  <a:pt x="178594" y="129480"/>
                </a:cubicBezTo>
                <a:close/>
                <a:moveTo>
                  <a:pt x="49113" y="196453"/>
                </a:moveTo>
                <a:cubicBezTo>
                  <a:pt x="41721" y="196453"/>
                  <a:pt x="35719" y="190451"/>
                  <a:pt x="35719" y="183059"/>
                </a:cubicBezTo>
                <a:cubicBezTo>
                  <a:pt x="35719" y="175666"/>
                  <a:pt x="41721" y="169664"/>
                  <a:pt x="49113" y="169664"/>
                </a:cubicBezTo>
                <a:cubicBezTo>
                  <a:pt x="56506" y="169664"/>
                  <a:pt x="62508" y="175666"/>
                  <a:pt x="62508" y="183059"/>
                </a:cubicBezTo>
                <a:cubicBezTo>
                  <a:pt x="62508" y="190451"/>
                  <a:pt x="56506" y="196453"/>
                  <a:pt x="49113" y="196453"/>
                </a:cubicBezTo>
                <a:close/>
                <a:moveTo>
                  <a:pt x="120551" y="183059"/>
                </a:moveTo>
                <a:cubicBezTo>
                  <a:pt x="120551" y="190451"/>
                  <a:pt x="114549" y="196453"/>
                  <a:pt x="107156" y="196453"/>
                </a:cubicBezTo>
                <a:cubicBezTo>
                  <a:pt x="99764" y="196453"/>
                  <a:pt x="93762" y="190451"/>
                  <a:pt x="93762" y="183059"/>
                </a:cubicBezTo>
                <a:cubicBezTo>
                  <a:pt x="93762" y="175666"/>
                  <a:pt x="99764" y="169664"/>
                  <a:pt x="107156" y="169664"/>
                </a:cubicBezTo>
                <a:cubicBezTo>
                  <a:pt x="114549" y="169664"/>
                  <a:pt x="120551" y="175666"/>
                  <a:pt x="120551" y="183059"/>
                </a:cubicBezTo>
                <a:close/>
                <a:moveTo>
                  <a:pt x="165199" y="196453"/>
                </a:moveTo>
                <a:cubicBezTo>
                  <a:pt x="157807" y="196453"/>
                  <a:pt x="151805" y="190451"/>
                  <a:pt x="151805" y="183059"/>
                </a:cubicBezTo>
                <a:cubicBezTo>
                  <a:pt x="151805" y="175666"/>
                  <a:pt x="157807" y="169664"/>
                  <a:pt x="165199" y="169664"/>
                </a:cubicBezTo>
                <a:cubicBezTo>
                  <a:pt x="172592" y="169664"/>
                  <a:pt x="178594" y="175666"/>
                  <a:pt x="178594" y="183059"/>
                </a:cubicBezTo>
                <a:cubicBezTo>
                  <a:pt x="178594" y="190451"/>
                  <a:pt x="172592" y="196453"/>
                  <a:pt x="165199" y="196453"/>
                </a:cubicBezTo>
                <a:close/>
                <a:moveTo>
                  <a:pt x="35719" y="236637"/>
                </a:moveTo>
                <a:cubicBezTo>
                  <a:pt x="35719" y="229214"/>
                  <a:pt x="41690" y="223242"/>
                  <a:pt x="49113" y="223242"/>
                </a:cubicBezTo>
                <a:lnTo>
                  <a:pt x="111621" y="223242"/>
                </a:lnTo>
                <a:cubicBezTo>
                  <a:pt x="119044" y="223242"/>
                  <a:pt x="125016" y="229214"/>
                  <a:pt x="125016" y="236637"/>
                </a:cubicBezTo>
                <a:cubicBezTo>
                  <a:pt x="125016" y="244060"/>
                  <a:pt x="119044" y="250031"/>
                  <a:pt x="111621" y="250031"/>
                </a:cubicBezTo>
                <a:lnTo>
                  <a:pt x="49113" y="250031"/>
                </a:lnTo>
                <a:cubicBezTo>
                  <a:pt x="41690" y="250031"/>
                  <a:pt x="35719" y="244060"/>
                  <a:pt x="35719" y="236637"/>
                </a:cubicBezTo>
                <a:close/>
                <a:moveTo>
                  <a:pt x="165199" y="223242"/>
                </a:moveTo>
                <a:cubicBezTo>
                  <a:pt x="172622" y="223242"/>
                  <a:pt x="178594" y="229214"/>
                  <a:pt x="178594" y="236637"/>
                </a:cubicBezTo>
                <a:cubicBezTo>
                  <a:pt x="178594" y="244060"/>
                  <a:pt x="172622" y="250031"/>
                  <a:pt x="165199" y="250031"/>
                </a:cubicBezTo>
                <a:cubicBezTo>
                  <a:pt x="157776" y="250031"/>
                  <a:pt x="151805" y="244060"/>
                  <a:pt x="151805" y="236637"/>
                </a:cubicBezTo>
                <a:cubicBezTo>
                  <a:pt x="151805" y="229214"/>
                  <a:pt x="157776" y="223242"/>
                  <a:pt x="165199" y="22324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0" name="Text 18"/>
          <p:cNvSpPr/>
          <p:nvPr/>
        </p:nvSpPr>
        <p:spPr>
          <a:xfrm>
            <a:off x="6964998" y="3382645"/>
            <a:ext cx="128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spc="53" kern="0" dirty="0">
                <a:solidFill>
                  <a:srgbClr val="22D3E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STEP 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950710" y="3611245"/>
            <a:ext cx="1314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Resolution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964998" y="3954145"/>
            <a:ext cx="12858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√Karma weighted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consensus algorithm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978424" y="325882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155488"/>
                </a:moveTo>
                <a:cubicBezTo>
                  <a:pt x="287480" y="148512"/>
                  <a:pt x="287480" y="137182"/>
                  <a:pt x="280504" y="130206"/>
                </a:cubicBezTo>
                <a:lnTo>
                  <a:pt x="191207" y="40909"/>
                </a:lnTo>
                <a:cubicBezTo>
                  <a:pt x="184231" y="33933"/>
                  <a:pt x="172901" y="33933"/>
                  <a:pt x="165925" y="40909"/>
                </a:cubicBezTo>
                <a:cubicBezTo>
                  <a:pt x="158948" y="47885"/>
                  <a:pt x="158948" y="59215"/>
                  <a:pt x="165925" y="66191"/>
                </a:cubicBezTo>
                <a:lnTo>
                  <a:pt x="224749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224749" y="160734"/>
                </a:lnTo>
                <a:lnTo>
                  <a:pt x="165925" y="219559"/>
                </a:lnTo>
                <a:cubicBezTo>
                  <a:pt x="158948" y="226535"/>
                  <a:pt x="158948" y="237865"/>
                  <a:pt x="165925" y="244841"/>
                </a:cubicBezTo>
                <a:cubicBezTo>
                  <a:pt x="172901" y="251817"/>
                  <a:pt x="184231" y="251817"/>
                  <a:pt x="191207" y="244841"/>
                </a:cubicBezTo>
                <a:lnTo>
                  <a:pt x="280504" y="155544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24" name="Shape 22"/>
          <p:cNvSpPr/>
          <p:nvPr/>
        </p:nvSpPr>
        <p:spPr>
          <a:xfrm>
            <a:off x="10249377" y="2468245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52400" y="0"/>
                </a:moveTo>
                <a:lnTo>
                  <a:pt x="609600" y="0"/>
                </a:lnTo>
                <a:cubicBezTo>
                  <a:pt x="693712" y="0"/>
                  <a:pt x="762000" y="68288"/>
                  <a:pt x="762000" y="152400"/>
                </a:cubicBezTo>
                <a:lnTo>
                  <a:pt x="762000" y="609600"/>
                </a:lnTo>
                <a:cubicBezTo>
                  <a:pt x="762000" y="693712"/>
                  <a:pt x="693712" y="762000"/>
                  <a:pt x="609600" y="762000"/>
                </a:cubicBezTo>
                <a:lnTo>
                  <a:pt x="152400" y="762000"/>
                </a:lnTo>
                <a:cubicBezTo>
                  <a:pt x="68288" y="762000"/>
                  <a:pt x="0" y="693712"/>
                  <a:pt x="0" y="609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rotWithShape="1" flip="none">
            <a:gsLst>
              <a:gs pos="0">
                <a:srgbClr val="10B981"/>
              </a:gs>
              <a:gs pos="100000">
                <a:srgbClr val="059669"/>
              </a:gs>
            </a:gsLst>
            <a:lin ang="2700000" scaled="1"/>
          </a:gradFill>
          <a:ln/>
          <a:effectLst>
            <a:outerShdw sx="100000" sy="100000" kx="0" ky="0" algn="bl" rotWithShape="0" blurRad="285750" dist="50800" dir="2700000">
              <a:srgbClr val="10b981">
                <a:alpha val="50196"/>
              </a:srgbClr>
            </a:outerShdw>
          </a:effectLst>
        </p:spPr>
      </p:sp>
      <p:sp>
        <p:nvSpPr>
          <p:cNvPr id="25" name="Shape 23"/>
          <p:cNvSpPr/>
          <p:nvPr/>
        </p:nvSpPr>
        <p:spPr>
          <a:xfrm>
            <a:off x="10525602" y="2706370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39471" y="37281"/>
                </a:moveTo>
                <a:cubicBezTo>
                  <a:pt x="145275" y="29301"/>
                  <a:pt x="143489" y="18138"/>
                  <a:pt x="135508" y="12334"/>
                </a:cubicBezTo>
                <a:cubicBezTo>
                  <a:pt x="127527" y="6530"/>
                  <a:pt x="116365" y="8316"/>
                  <a:pt x="110561" y="16297"/>
                </a:cubicBezTo>
                <a:lnTo>
                  <a:pt x="51402" y="97613"/>
                </a:lnTo>
                <a:lnTo>
                  <a:pt x="30473" y="76684"/>
                </a:lnTo>
                <a:cubicBezTo>
                  <a:pt x="23496" y="69707"/>
                  <a:pt x="12167" y="69707"/>
                  <a:pt x="5190" y="76684"/>
                </a:cubicBezTo>
                <a:cubicBezTo>
                  <a:pt x="-1786" y="83660"/>
                  <a:pt x="-1786" y="94990"/>
                  <a:pt x="5190" y="101966"/>
                </a:cubicBezTo>
                <a:lnTo>
                  <a:pt x="40909" y="137685"/>
                </a:lnTo>
                <a:cubicBezTo>
                  <a:pt x="44593" y="141368"/>
                  <a:pt x="49727" y="143266"/>
                  <a:pt x="54918" y="142875"/>
                </a:cubicBezTo>
                <a:cubicBezTo>
                  <a:pt x="60108" y="142484"/>
                  <a:pt x="64908" y="139805"/>
                  <a:pt x="67977" y="135564"/>
                </a:cubicBezTo>
                <a:lnTo>
                  <a:pt x="139415" y="37337"/>
                </a:lnTo>
                <a:close/>
                <a:moveTo>
                  <a:pt x="210908" y="113184"/>
                </a:moveTo>
                <a:cubicBezTo>
                  <a:pt x="216712" y="105203"/>
                  <a:pt x="214926" y="94041"/>
                  <a:pt x="206946" y="88236"/>
                </a:cubicBezTo>
                <a:cubicBezTo>
                  <a:pt x="198965" y="82432"/>
                  <a:pt x="187802" y="84218"/>
                  <a:pt x="181998" y="92199"/>
                </a:cubicBezTo>
                <a:lnTo>
                  <a:pt x="87120" y="222628"/>
                </a:lnTo>
                <a:lnTo>
                  <a:pt x="48332" y="183840"/>
                </a:lnTo>
                <a:cubicBezTo>
                  <a:pt x="41356" y="176864"/>
                  <a:pt x="30026" y="176864"/>
                  <a:pt x="23050" y="183840"/>
                </a:cubicBezTo>
                <a:cubicBezTo>
                  <a:pt x="16073" y="190816"/>
                  <a:pt x="16073" y="202146"/>
                  <a:pt x="23050" y="209122"/>
                </a:cubicBezTo>
                <a:lnTo>
                  <a:pt x="76628" y="262700"/>
                </a:lnTo>
                <a:cubicBezTo>
                  <a:pt x="80311" y="266384"/>
                  <a:pt x="85446" y="268281"/>
                  <a:pt x="90636" y="267891"/>
                </a:cubicBezTo>
                <a:cubicBezTo>
                  <a:pt x="95827" y="267500"/>
                  <a:pt x="100626" y="264821"/>
                  <a:pt x="103696" y="260579"/>
                </a:cubicBezTo>
                <a:lnTo>
                  <a:pt x="210852" y="11324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6" name="Text 24"/>
          <p:cNvSpPr/>
          <p:nvPr/>
        </p:nvSpPr>
        <p:spPr>
          <a:xfrm>
            <a:off x="10114598" y="3382645"/>
            <a:ext cx="1028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spc="53" kern="0" dirty="0">
                <a:solidFill>
                  <a:srgbClr val="22D3E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STEP 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100310" y="3611245"/>
            <a:ext cx="1057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Final State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0114598" y="3954145"/>
            <a:ext cx="10287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Fact Locked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or Debunked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85128" y="4644072"/>
            <a:ext cx="11419205" cy="1075055"/>
          </a:xfrm>
          <a:custGeom>
            <a:avLst/>
            <a:gdLst/>
            <a:ahLst/>
            <a:cxnLst/>
            <a:rect l="l" t="t" r="r" b="b"/>
            <a:pathLst>
              <a:path w="11419205" h="1075055">
                <a:moveTo>
                  <a:pt x="152400" y="0"/>
                </a:moveTo>
                <a:lnTo>
                  <a:pt x="11266805" y="0"/>
                </a:lnTo>
                <a:cubicBezTo>
                  <a:pt x="11350973" y="0"/>
                  <a:pt x="11419205" y="68232"/>
                  <a:pt x="11419205" y="152400"/>
                </a:cubicBezTo>
                <a:lnTo>
                  <a:pt x="11419205" y="922655"/>
                </a:lnTo>
                <a:cubicBezTo>
                  <a:pt x="11419205" y="1006823"/>
                  <a:pt x="11350973" y="1075055"/>
                  <a:pt x="11266805" y="1075055"/>
                </a:cubicBezTo>
                <a:lnTo>
                  <a:pt x="152400" y="1075055"/>
                </a:lnTo>
                <a:cubicBezTo>
                  <a:pt x="68232" y="1075055"/>
                  <a:pt x="0" y="1006823"/>
                  <a:pt x="0" y="922655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rotWithShape="1" flip="none">
            <a:gsLst>
              <a:gs pos="0">
                <a:srgbClr val="3B82F6">
                  <a:alpha val="10000"/>
                </a:srgbClr>
              </a:gs>
              <a:gs pos="50000">
                <a:srgbClr val="8B5CF6">
                  <a:alpha val="10000"/>
                </a:srgbClr>
              </a:gs>
              <a:gs pos="100000">
                <a:srgbClr val="22D3EE">
                  <a:alpha val="10000"/>
                </a:srgbClr>
              </a:gs>
            </a:gsLst>
            <a:lin ang="0" scaled="1"/>
          </a:gradFill>
          <a:ln w="11007">
            <a:solidFill>
              <a:srgbClr val="3B82F6">
                <a:alpha val="30196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617855" y="4876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808355" y="50673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ubicBezTo>
                  <a:pt x="0" y="51216"/>
                  <a:pt x="51216" y="0"/>
                  <a:pt x="114300" y="0"/>
                </a:cubicBezTo>
                <a:close/>
                <a:moveTo>
                  <a:pt x="103584" y="53578"/>
                </a:moveTo>
                <a:lnTo>
                  <a:pt x="103584" y="114300"/>
                </a:lnTo>
                <a:cubicBezTo>
                  <a:pt x="103584" y="117872"/>
                  <a:pt x="105370" y="121221"/>
                  <a:pt x="108362" y="123230"/>
                </a:cubicBezTo>
                <a:lnTo>
                  <a:pt x="151224" y="151805"/>
                </a:lnTo>
                <a:cubicBezTo>
                  <a:pt x="156136" y="155109"/>
                  <a:pt x="162788" y="153769"/>
                  <a:pt x="166092" y="148813"/>
                </a:cubicBezTo>
                <a:cubicBezTo>
                  <a:pt x="169396" y="143857"/>
                  <a:pt x="168057" y="137249"/>
                  <a:pt x="163101" y="133945"/>
                </a:cubicBezTo>
                <a:lnTo>
                  <a:pt x="125016" y="108585"/>
                </a:lnTo>
                <a:lnTo>
                  <a:pt x="125016" y="53578"/>
                </a:lnTo>
                <a:cubicBezTo>
                  <a:pt x="125016" y="47640"/>
                  <a:pt x="120238" y="42863"/>
                  <a:pt x="114300" y="42863"/>
                </a:cubicBezTo>
                <a:cubicBezTo>
                  <a:pt x="108362" y="42863"/>
                  <a:pt x="103584" y="47640"/>
                  <a:pt x="103584" y="53578"/>
                </a:cubicBez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32" name="Text 30"/>
          <p:cNvSpPr/>
          <p:nvPr/>
        </p:nvSpPr>
        <p:spPr>
          <a:xfrm>
            <a:off x="1456055" y="4914900"/>
            <a:ext cx="3086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Voting Window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456055" y="5219700"/>
            <a:ext cx="3067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24-48 hours of blind voting before resolution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022056" y="4876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5183981" y="50673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71450" y="14288"/>
                </a:moveTo>
                <a:lnTo>
                  <a:pt x="228600" y="14288"/>
                </a:lnTo>
                <a:cubicBezTo>
                  <a:pt x="236503" y="14288"/>
                  <a:pt x="242888" y="20672"/>
                  <a:pt x="242888" y="28575"/>
                </a:cubicBezTo>
                <a:cubicBezTo>
                  <a:pt x="242888" y="36478"/>
                  <a:pt x="236503" y="42863"/>
                  <a:pt x="228600" y="42863"/>
                </a:cubicBezTo>
                <a:lnTo>
                  <a:pt x="177879" y="42863"/>
                </a:lnTo>
                <a:cubicBezTo>
                  <a:pt x="175558" y="54382"/>
                  <a:pt x="167655" y="63892"/>
                  <a:pt x="157163" y="68446"/>
                </a:cubicBezTo>
                <a:lnTo>
                  <a:pt x="157163" y="200025"/>
                </a:lnTo>
                <a:lnTo>
                  <a:pt x="228600" y="200025"/>
                </a:lnTo>
                <a:cubicBezTo>
                  <a:pt x="236503" y="200025"/>
                  <a:pt x="242888" y="206410"/>
                  <a:pt x="242888" y="214313"/>
                </a:cubicBezTo>
                <a:cubicBezTo>
                  <a:pt x="242888" y="222215"/>
                  <a:pt x="236503" y="228600"/>
                  <a:pt x="228600" y="228600"/>
                </a:cubicBezTo>
                <a:lnTo>
                  <a:pt x="57150" y="228600"/>
                </a:lnTo>
                <a:cubicBezTo>
                  <a:pt x="49247" y="228600"/>
                  <a:pt x="42863" y="222215"/>
                  <a:pt x="42863" y="214313"/>
                </a:cubicBezTo>
                <a:cubicBezTo>
                  <a:pt x="42863" y="206410"/>
                  <a:pt x="49247" y="200025"/>
                  <a:pt x="57150" y="200025"/>
                </a:cubicBezTo>
                <a:lnTo>
                  <a:pt x="128588" y="200025"/>
                </a:lnTo>
                <a:lnTo>
                  <a:pt x="128588" y="68446"/>
                </a:lnTo>
                <a:cubicBezTo>
                  <a:pt x="118095" y="63847"/>
                  <a:pt x="110192" y="54337"/>
                  <a:pt x="107871" y="42863"/>
                </a:cubicBezTo>
                <a:lnTo>
                  <a:pt x="57150" y="42863"/>
                </a:lnTo>
                <a:cubicBezTo>
                  <a:pt x="49247" y="42863"/>
                  <a:pt x="42863" y="36478"/>
                  <a:pt x="42863" y="28575"/>
                </a:cubicBezTo>
                <a:cubicBezTo>
                  <a:pt x="42863" y="20672"/>
                  <a:pt x="49247" y="14288"/>
                  <a:pt x="57150" y="14288"/>
                </a:cubicBezTo>
                <a:lnTo>
                  <a:pt x="114300" y="14288"/>
                </a:lnTo>
                <a:cubicBezTo>
                  <a:pt x="120819" y="5626"/>
                  <a:pt x="131177" y="0"/>
                  <a:pt x="142875" y="0"/>
                </a:cubicBezTo>
                <a:cubicBezTo>
                  <a:pt x="154573" y="0"/>
                  <a:pt x="164931" y="5626"/>
                  <a:pt x="171450" y="14288"/>
                </a:cubicBezTo>
                <a:close/>
                <a:moveTo>
                  <a:pt x="196275" y="142875"/>
                </a:moveTo>
                <a:lnTo>
                  <a:pt x="260925" y="142875"/>
                </a:lnTo>
                <a:lnTo>
                  <a:pt x="228600" y="87422"/>
                </a:lnTo>
                <a:lnTo>
                  <a:pt x="196275" y="142875"/>
                </a:lnTo>
                <a:close/>
                <a:moveTo>
                  <a:pt x="228600" y="185738"/>
                </a:moveTo>
                <a:cubicBezTo>
                  <a:pt x="200516" y="185738"/>
                  <a:pt x="177165" y="170557"/>
                  <a:pt x="172343" y="150510"/>
                </a:cubicBezTo>
                <a:cubicBezTo>
                  <a:pt x="171182" y="145599"/>
                  <a:pt x="172789" y="140553"/>
                  <a:pt x="175334" y="136178"/>
                </a:cubicBezTo>
                <a:lnTo>
                  <a:pt x="217840" y="63311"/>
                </a:lnTo>
                <a:cubicBezTo>
                  <a:pt x="220072" y="59472"/>
                  <a:pt x="224180" y="57150"/>
                  <a:pt x="228600" y="57150"/>
                </a:cubicBezTo>
                <a:cubicBezTo>
                  <a:pt x="233020" y="57150"/>
                  <a:pt x="237128" y="59516"/>
                  <a:pt x="239360" y="63311"/>
                </a:cubicBezTo>
                <a:lnTo>
                  <a:pt x="281866" y="136178"/>
                </a:lnTo>
                <a:cubicBezTo>
                  <a:pt x="284411" y="140553"/>
                  <a:pt x="286018" y="145599"/>
                  <a:pt x="284857" y="150510"/>
                </a:cubicBezTo>
                <a:cubicBezTo>
                  <a:pt x="280035" y="170512"/>
                  <a:pt x="256684" y="185738"/>
                  <a:pt x="228600" y="185738"/>
                </a:cubicBezTo>
                <a:close/>
                <a:moveTo>
                  <a:pt x="56614" y="87422"/>
                </a:moveTo>
                <a:lnTo>
                  <a:pt x="24289" y="142875"/>
                </a:lnTo>
                <a:lnTo>
                  <a:pt x="88984" y="142875"/>
                </a:lnTo>
                <a:lnTo>
                  <a:pt x="56614" y="87422"/>
                </a:lnTo>
                <a:close/>
                <a:moveTo>
                  <a:pt x="402" y="150510"/>
                </a:moveTo>
                <a:cubicBezTo>
                  <a:pt x="-759" y="145599"/>
                  <a:pt x="848" y="140553"/>
                  <a:pt x="3393" y="136178"/>
                </a:cubicBezTo>
                <a:lnTo>
                  <a:pt x="45899" y="63311"/>
                </a:lnTo>
                <a:cubicBezTo>
                  <a:pt x="48131" y="59472"/>
                  <a:pt x="52239" y="57150"/>
                  <a:pt x="56659" y="57150"/>
                </a:cubicBezTo>
                <a:cubicBezTo>
                  <a:pt x="61079" y="57150"/>
                  <a:pt x="65187" y="59516"/>
                  <a:pt x="67419" y="63311"/>
                </a:cubicBezTo>
                <a:lnTo>
                  <a:pt x="109924" y="136178"/>
                </a:lnTo>
                <a:cubicBezTo>
                  <a:pt x="112469" y="140553"/>
                  <a:pt x="114077" y="145599"/>
                  <a:pt x="112916" y="150510"/>
                </a:cubicBezTo>
                <a:cubicBezTo>
                  <a:pt x="108094" y="170512"/>
                  <a:pt x="84743" y="185738"/>
                  <a:pt x="56659" y="185738"/>
                </a:cubicBezTo>
                <a:cubicBezTo>
                  <a:pt x="28575" y="185738"/>
                  <a:pt x="5224" y="170557"/>
                  <a:pt x="402" y="15051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36" name="Text 34"/>
          <p:cNvSpPr/>
          <p:nvPr/>
        </p:nvSpPr>
        <p:spPr>
          <a:xfrm>
            <a:off x="5860256" y="4914900"/>
            <a:ext cx="2409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Threshold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860256" y="5219700"/>
            <a:ext cx="2390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60% weighted consensus required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751411" y="4876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2D3EE">
              <a:alpha val="20000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8913336" y="50673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0" y="114300"/>
                </a:moveTo>
                <a:cubicBezTo>
                  <a:pt x="0" y="74831"/>
                  <a:pt x="31968" y="42863"/>
                  <a:pt x="71438" y="42863"/>
                </a:cubicBezTo>
                <a:cubicBezTo>
                  <a:pt x="93940" y="42863"/>
                  <a:pt x="115104" y="53444"/>
                  <a:pt x="128588" y="71438"/>
                </a:cubicBezTo>
                <a:lnTo>
                  <a:pt x="142875" y="90502"/>
                </a:lnTo>
                <a:lnTo>
                  <a:pt x="157163" y="71438"/>
                </a:lnTo>
                <a:cubicBezTo>
                  <a:pt x="170646" y="53444"/>
                  <a:pt x="191810" y="42863"/>
                  <a:pt x="214313" y="42863"/>
                </a:cubicBezTo>
                <a:cubicBezTo>
                  <a:pt x="253782" y="42863"/>
                  <a:pt x="285750" y="74831"/>
                  <a:pt x="285750" y="114300"/>
                </a:cubicBezTo>
                <a:cubicBezTo>
                  <a:pt x="285750" y="153769"/>
                  <a:pt x="253782" y="185738"/>
                  <a:pt x="214313" y="185738"/>
                </a:cubicBezTo>
                <a:cubicBezTo>
                  <a:pt x="191810" y="185738"/>
                  <a:pt x="170646" y="175156"/>
                  <a:pt x="157163" y="157163"/>
                </a:cubicBezTo>
                <a:lnTo>
                  <a:pt x="142875" y="138098"/>
                </a:lnTo>
                <a:lnTo>
                  <a:pt x="128588" y="157163"/>
                </a:lnTo>
                <a:cubicBezTo>
                  <a:pt x="115104" y="175156"/>
                  <a:pt x="93940" y="185738"/>
                  <a:pt x="71438" y="185738"/>
                </a:cubicBezTo>
                <a:cubicBezTo>
                  <a:pt x="31968" y="185738"/>
                  <a:pt x="0" y="153769"/>
                  <a:pt x="0" y="114300"/>
                </a:cubicBezTo>
                <a:close/>
                <a:moveTo>
                  <a:pt x="125016" y="114300"/>
                </a:moveTo>
                <a:lnTo>
                  <a:pt x="105728" y="88583"/>
                </a:lnTo>
                <a:cubicBezTo>
                  <a:pt x="97646" y="77778"/>
                  <a:pt x="84921" y="71438"/>
                  <a:pt x="71438" y="71438"/>
                </a:cubicBezTo>
                <a:cubicBezTo>
                  <a:pt x="47774" y="71438"/>
                  <a:pt x="28575" y="90636"/>
                  <a:pt x="28575" y="114300"/>
                </a:cubicBezTo>
                <a:cubicBezTo>
                  <a:pt x="28575" y="137964"/>
                  <a:pt x="47774" y="157163"/>
                  <a:pt x="71438" y="157163"/>
                </a:cubicBezTo>
                <a:cubicBezTo>
                  <a:pt x="84921" y="157163"/>
                  <a:pt x="97646" y="150822"/>
                  <a:pt x="105728" y="140018"/>
                </a:cubicBezTo>
                <a:lnTo>
                  <a:pt x="125016" y="114300"/>
                </a:lnTo>
                <a:close/>
                <a:moveTo>
                  <a:pt x="160734" y="114300"/>
                </a:moveTo>
                <a:lnTo>
                  <a:pt x="180023" y="140018"/>
                </a:lnTo>
                <a:cubicBezTo>
                  <a:pt x="188104" y="150822"/>
                  <a:pt x="200829" y="157163"/>
                  <a:pt x="214313" y="157163"/>
                </a:cubicBezTo>
                <a:cubicBezTo>
                  <a:pt x="237976" y="157163"/>
                  <a:pt x="257175" y="137964"/>
                  <a:pt x="257175" y="114300"/>
                </a:cubicBezTo>
                <a:cubicBezTo>
                  <a:pt x="257175" y="90636"/>
                  <a:pt x="237976" y="71438"/>
                  <a:pt x="214313" y="71438"/>
                </a:cubicBezTo>
                <a:cubicBezTo>
                  <a:pt x="200829" y="71438"/>
                  <a:pt x="188104" y="77778"/>
                  <a:pt x="180023" y="88583"/>
                </a:cubicBezTo>
                <a:lnTo>
                  <a:pt x="160734" y="114300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40" name="Text 38"/>
          <p:cNvSpPr/>
          <p:nvPr/>
        </p:nvSpPr>
        <p:spPr>
          <a:xfrm>
            <a:off x="9589611" y="4914900"/>
            <a:ext cx="2076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Challenge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589611" y="5219700"/>
            <a:ext cx="2057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Any fact can be disputed later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B0F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4850" y="374850"/>
            <a:ext cx="74970" cy="299880"/>
          </a:xfrm>
          <a:custGeom>
            <a:avLst/>
            <a:gdLst/>
            <a:ahLst/>
            <a:cxnLst/>
            <a:rect l="l" t="t" r="r" b="b"/>
            <a:pathLst>
              <a:path w="74970" h="299880">
                <a:moveTo>
                  <a:pt x="0" y="0"/>
                </a:moveTo>
                <a:lnTo>
                  <a:pt x="74970" y="0"/>
                </a:lnTo>
                <a:lnTo>
                  <a:pt x="74970" y="299880"/>
                </a:lnTo>
                <a:lnTo>
                  <a:pt x="0" y="29988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FFFFFF"/>
              </a:gs>
              <a:gs pos="0">
                <a:srgbClr val="22D3EE"/>
              </a:gs>
              <a:gs pos="100000">
                <a:srgbClr val="3B82F6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562275" y="431078"/>
            <a:ext cx="1649341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spc="103" kern="0" dirty="0">
                <a:solidFill>
                  <a:srgbClr val="22D3EE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Core Innovation 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4850" y="749700"/>
            <a:ext cx="11610982" cy="37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56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The "Square Root" of Trust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74850" y="1199520"/>
            <a:ext cx="11526641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Solving the Oligarchy Problem Through Mathematics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2972" y="1619977"/>
            <a:ext cx="5132948" cy="5226660"/>
          </a:xfrm>
          <a:custGeom>
            <a:avLst/>
            <a:gdLst/>
            <a:ahLst/>
            <a:cxnLst/>
            <a:rect l="l" t="t" r="r" b="b"/>
            <a:pathLst>
              <a:path w="5132948" h="5226660">
                <a:moveTo>
                  <a:pt x="149933" y="0"/>
                </a:moveTo>
                <a:lnTo>
                  <a:pt x="4983014" y="0"/>
                </a:lnTo>
                <a:cubicBezTo>
                  <a:pt x="5065820" y="0"/>
                  <a:pt x="5132948" y="67127"/>
                  <a:pt x="5132948" y="149933"/>
                </a:cubicBezTo>
                <a:lnTo>
                  <a:pt x="5132948" y="5076727"/>
                </a:lnTo>
                <a:cubicBezTo>
                  <a:pt x="5132948" y="5159533"/>
                  <a:pt x="5065820" y="5226660"/>
                  <a:pt x="4983014" y="5226660"/>
                </a:cubicBezTo>
                <a:lnTo>
                  <a:pt x="149933" y="5226660"/>
                </a:lnTo>
                <a:cubicBezTo>
                  <a:pt x="67127" y="5226660"/>
                  <a:pt x="0" y="5159533"/>
                  <a:pt x="0" y="5076727"/>
                </a:cubicBezTo>
                <a:lnTo>
                  <a:pt x="0" y="149933"/>
                </a:lnTo>
                <a:cubicBezTo>
                  <a:pt x="0" y="67183"/>
                  <a:pt x="67183" y="0"/>
                  <a:pt x="149933" y="0"/>
                </a:cubicBezTo>
                <a:close/>
              </a:path>
            </a:pathLst>
          </a:custGeom>
          <a:gradFill rotWithShape="1" flip="none">
            <a:gsLst>
              <a:gs pos="0">
                <a:srgbClr val="22D3EE">
                  <a:alpha val="20000"/>
                </a:srgbClr>
              </a:gs>
              <a:gs pos="100000">
                <a:srgbClr val="22D3EE">
                  <a:alpha val="5000"/>
                </a:srgbClr>
              </a:gs>
            </a:gsLst>
            <a:lin ang="2700000" scaled="1"/>
          </a:gradFill>
          <a:ln w="22013">
            <a:solidFill>
              <a:srgbClr val="22D3EE">
                <a:alpha val="5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1450670" y="1853010"/>
            <a:ext cx="2998801" cy="449820"/>
          </a:xfrm>
          <a:custGeom>
            <a:avLst/>
            <a:gdLst/>
            <a:ahLst/>
            <a:cxnLst/>
            <a:rect l="l" t="t" r="r" b="b"/>
            <a:pathLst>
              <a:path w="2998801" h="449820">
                <a:moveTo>
                  <a:pt x="224910" y="0"/>
                </a:moveTo>
                <a:lnTo>
                  <a:pt x="2773891" y="0"/>
                </a:lnTo>
                <a:cubicBezTo>
                  <a:pt x="2898105" y="0"/>
                  <a:pt x="2998801" y="100696"/>
                  <a:pt x="2998801" y="224910"/>
                </a:cubicBezTo>
                <a:lnTo>
                  <a:pt x="2998801" y="224910"/>
                </a:lnTo>
                <a:cubicBezTo>
                  <a:pt x="2998801" y="349124"/>
                  <a:pt x="2898105" y="449820"/>
                  <a:pt x="2773891" y="449820"/>
                </a:cubicBezTo>
                <a:lnTo>
                  <a:pt x="224910" y="449820"/>
                </a:lnTo>
                <a:cubicBezTo>
                  <a:pt x="100696" y="449820"/>
                  <a:pt x="0" y="349124"/>
                  <a:pt x="0" y="224910"/>
                </a:cubicBezTo>
                <a:lnTo>
                  <a:pt x="0" y="224910"/>
                </a:lnTo>
                <a:cubicBezTo>
                  <a:pt x="0" y="100696"/>
                  <a:pt x="100696" y="0"/>
                  <a:pt x="224910" y="0"/>
                </a:cubicBezTo>
                <a:close/>
              </a:path>
            </a:pathLst>
          </a:custGeom>
          <a:solidFill>
            <a:srgbClr val="22D3EE">
              <a:alpha val="2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544383" y="1943910"/>
            <a:ext cx="2811376" cy="2680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71" b="1" dirty="0">
                <a:solidFill>
                  <a:srgbClr val="22D3E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Vote Weight = √Karma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20065" y="2911648"/>
            <a:ext cx="4656263" cy="832792"/>
          </a:xfrm>
          <a:custGeom>
            <a:avLst/>
            <a:gdLst/>
            <a:ahLst/>
            <a:cxnLst/>
            <a:rect l="l" t="t" r="r" b="b"/>
            <a:pathLst>
              <a:path w="4656263" h="832792">
                <a:moveTo>
                  <a:pt x="112452" y="0"/>
                </a:moveTo>
                <a:lnTo>
                  <a:pt x="4543811" y="0"/>
                </a:lnTo>
                <a:cubicBezTo>
                  <a:pt x="4605917" y="0"/>
                  <a:pt x="4656263" y="50346"/>
                  <a:pt x="4656263" y="112452"/>
                </a:cubicBezTo>
                <a:lnTo>
                  <a:pt x="4656263" y="720340"/>
                </a:lnTo>
                <a:cubicBezTo>
                  <a:pt x="4656263" y="782446"/>
                  <a:pt x="4605917" y="832792"/>
                  <a:pt x="4543811" y="832792"/>
                </a:cubicBezTo>
                <a:lnTo>
                  <a:pt x="112452" y="832792"/>
                </a:lnTo>
                <a:cubicBezTo>
                  <a:pt x="50346" y="832792"/>
                  <a:pt x="0" y="782446"/>
                  <a:pt x="0" y="720340"/>
                </a:cubicBezTo>
                <a:lnTo>
                  <a:pt x="0" y="112452"/>
                </a:lnTo>
                <a:cubicBezTo>
                  <a:pt x="0" y="50346"/>
                  <a:pt x="50346" y="0"/>
                  <a:pt x="112452" y="0"/>
                </a:cubicBezTo>
                <a:close/>
              </a:path>
            </a:pathLst>
          </a:custGeom>
          <a:solidFill>
            <a:srgbClr val="0B0F19">
              <a:alpha val="60000"/>
            </a:srgbClr>
          </a:solidFill>
          <a:ln w="11007">
            <a:solidFill>
              <a:srgbClr val="22D3EE">
                <a:alpha val="30196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74066" y="3065649"/>
            <a:ext cx="721586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New User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496327" y="3065649"/>
            <a:ext cx="702844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3B82F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 Karma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74066" y="3421756"/>
            <a:ext cx="3636046" cy="112455"/>
          </a:xfrm>
          <a:custGeom>
            <a:avLst/>
            <a:gdLst/>
            <a:ahLst/>
            <a:cxnLst/>
            <a:rect l="l" t="t" r="r" b="b"/>
            <a:pathLst>
              <a:path w="3636046" h="112455">
                <a:moveTo>
                  <a:pt x="56228" y="0"/>
                </a:moveTo>
                <a:lnTo>
                  <a:pt x="3579819" y="0"/>
                </a:lnTo>
                <a:cubicBezTo>
                  <a:pt x="3610872" y="0"/>
                  <a:pt x="3636046" y="25174"/>
                  <a:pt x="3636046" y="56228"/>
                </a:cubicBezTo>
                <a:lnTo>
                  <a:pt x="3636046" y="56228"/>
                </a:lnTo>
                <a:cubicBezTo>
                  <a:pt x="3636046" y="87281"/>
                  <a:pt x="3610872" y="112455"/>
                  <a:pt x="3579819" y="112455"/>
                </a:cubicBezTo>
                <a:lnTo>
                  <a:pt x="56228" y="112455"/>
                </a:lnTo>
                <a:cubicBezTo>
                  <a:pt x="25174" y="112455"/>
                  <a:pt x="0" y="87281"/>
                  <a:pt x="0" y="56228"/>
                </a:cubicBezTo>
                <a:lnTo>
                  <a:pt x="0" y="56228"/>
                </a:lnTo>
                <a:cubicBezTo>
                  <a:pt x="0" y="25174"/>
                  <a:pt x="25174" y="0"/>
                  <a:pt x="56228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13" name="Shape 11"/>
          <p:cNvSpPr/>
          <p:nvPr/>
        </p:nvSpPr>
        <p:spPr>
          <a:xfrm>
            <a:off x="774066" y="3421756"/>
            <a:ext cx="365479" cy="112455"/>
          </a:xfrm>
          <a:custGeom>
            <a:avLst/>
            <a:gdLst/>
            <a:ahLst/>
            <a:cxnLst/>
            <a:rect l="l" t="t" r="r" b="b"/>
            <a:pathLst>
              <a:path w="365479" h="112455">
                <a:moveTo>
                  <a:pt x="56228" y="0"/>
                </a:moveTo>
                <a:lnTo>
                  <a:pt x="309251" y="0"/>
                </a:lnTo>
                <a:cubicBezTo>
                  <a:pt x="340305" y="0"/>
                  <a:pt x="365479" y="25174"/>
                  <a:pt x="365479" y="56228"/>
                </a:cubicBezTo>
                <a:lnTo>
                  <a:pt x="365479" y="56228"/>
                </a:lnTo>
                <a:cubicBezTo>
                  <a:pt x="365479" y="87281"/>
                  <a:pt x="340305" y="112455"/>
                  <a:pt x="309251" y="112455"/>
                </a:cubicBezTo>
                <a:lnTo>
                  <a:pt x="56228" y="112455"/>
                </a:lnTo>
                <a:cubicBezTo>
                  <a:pt x="25174" y="112455"/>
                  <a:pt x="0" y="87281"/>
                  <a:pt x="0" y="56228"/>
                </a:cubicBezTo>
                <a:lnTo>
                  <a:pt x="0" y="56228"/>
                </a:lnTo>
                <a:cubicBezTo>
                  <a:pt x="0" y="25174"/>
                  <a:pt x="25174" y="0"/>
                  <a:pt x="56228" y="0"/>
                </a:cubicBez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14" name="Text 12"/>
          <p:cNvSpPr/>
          <p:nvPr/>
        </p:nvSpPr>
        <p:spPr>
          <a:xfrm>
            <a:off x="4451345" y="3365529"/>
            <a:ext cx="674730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181" b="1" dirty="0">
                <a:solidFill>
                  <a:srgbClr val="3B82F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1.0×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20065" y="3902502"/>
            <a:ext cx="4656263" cy="832792"/>
          </a:xfrm>
          <a:custGeom>
            <a:avLst/>
            <a:gdLst/>
            <a:ahLst/>
            <a:cxnLst/>
            <a:rect l="l" t="t" r="r" b="b"/>
            <a:pathLst>
              <a:path w="4656263" h="832792">
                <a:moveTo>
                  <a:pt x="112452" y="0"/>
                </a:moveTo>
                <a:lnTo>
                  <a:pt x="4543811" y="0"/>
                </a:lnTo>
                <a:cubicBezTo>
                  <a:pt x="4605917" y="0"/>
                  <a:pt x="4656263" y="50346"/>
                  <a:pt x="4656263" y="112452"/>
                </a:cubicBezTo>
                <a:lnTo>
                  <a:pt x="4656263" y="720340"/>
                </a:lnTo>
                <a:cubicBezTo>
                  <a:pt x="4656263" y="782446"/>
                  <a:pt x="4605917" y="832792"/>
                  <a:pt x="4543811" y="832792"/>
                </a:cubicBezTo>
                <a:lnTo>
                  <a:pt x="112452" y="832792"/>
                </a:lnTo>
                <a:cubicBezTo>
                  <a:pt x="50346" y="832792"/>
                  <a:pt x="0" y="782446"/>
                  <a:pt x="0" y="720340"/>
                </a:cubicBezTo>
                <a:lnTo>
                  <a:pt x="0" y="112452"/>
                </a:lnTo>
                <a:cubicBezTo>
                  <a:pt x="0" y="50346"/>
                  <a:pt x="50346" y="0"/>
                  <a:pt x="112452" y="0"/>
                </a:cubicBezTo>
                <a:close/>
              </a:path>
            </a:pathLst>
          </a:custGeom>
          <a:solidFill>
            <a:srgbClr val="0B0F19">
              <a:alpha val="60000"/>
            </a:srgbClr>
          </a:solidFill>
          <a:ln w="11007">
            <a:solidFill>
              <a:srgbClr val="8B5CF6">
                <a:alpha val="30196"/>
              </a:srgbClr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74066" y="4056503"/>
            <a:ext cx="834042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Active User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406363" y="4056503"/>
            <a:ext cx="796556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8B5CF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25 Karma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74066" y="4412611"/>
            <a:ext cx="3636046" cy="112455"/>
          </a:xfrm>
          <a:custGeom>
            <a:avLst/>
            <a:gdLst/>
            <a:ahLst/>
            <a:cxnLst/>
            <a:rect l="l" t="t" r="r" b="b"/>
            <a:pathLst>
              <a:path w="3636046" h="112455">
                <a:moveTo>
                  <a:pt x="56228" y="0"/>
                </a:moveTo>
                <a:lnTo>
                  <a:pt x="3579819" y="0"/>
                </a:lnTo>
                <a:cubicBezTo>
                  <a:pt x="3610872" y="0"/>
                  <a:pt x="3636046" y="25174"/>
                  <a:pt x="3636046" y="56228"/>
                </a:cubicBezTo>
                <a:lnTo>
                  <a:pt x="3636046" y="56228"/>
                </a:lnTo>
                <a:cubicBezTo>
                  <a:pt x="3636046" y="87281"/>
                  <a:pt x="3610872" y="112455"/>
                  <a:pt x="3579819" y="112455"/>
                </a:cubicBezTo>
                <a:lnTo>
                  <a:pt x="56228" y="112455"/>
                </a:lnTo>
                <a:cubicBezTo>
                  <a:pt x="25174" y="112455"/>
                  <a:pt x="0" y="87281"/>
                  <a:pt x="0" y="56228"/>
                </a:cubicBezTo>
                <a:lnTo>
                  <a:pt x="0" y="56228"/>
                </a:lnTo>
                <a:cubicBezTo>
                  <a:pt x="0" y="25174"/>
                  <a:pt x="25174" y="0"/>
                  <a:pt x="56228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19" name="Shape 17"/>
          <p:cNvSpPr/>
          <p:nvPr/>
        </p:nvSpPr>
        <p:spPr>
          <a:xfrm>
            <a:off x="774066" y="4412611"/>
            <a:ext cx="1818023" cy="112455"/>
          </a:xfrm>
          <a:custGeom>
            <a:avLst/>
            <a:gdLst/>
            <a:ahLst/>
            <a:cxnLst/>
            <a:rect l="l" t="t" r="r" b="b"/>
            <a:pathLst>
              <a:path w="1818023" h="112455">
                <a:moveTo>
                  <a:pt x="56228" y="0"/>
                </a:moveTo>
                <a:lnTo>
                  <a:pt x="1761796" y="0"/>
                </a:lnTo>
                <a:cubicBezTo>
                  <a:pt x="1792849" y="0"/>
                  <a:pt x="1818023" y="25174"/>
                  <a:pt x="1818023" y="56228"/>
                </a:cubicBezTo>
                <a:lnTo>
                  <a:pt x="1818023" y="56228"/>
                </a:lnTo>
                <a:cubicBezTo>
                  <a:pt x="1818023" y="87281"/>
                  <a:pt x="1792849" y="112455"/>
                  <a:pt x="1761796" y="112455"/>
                </a:cubicBezTo>
                <a:lnTo>
                  <a:pt x="56228" y="112455"/>
                </a:lnTo>
                <a:cubicBezTo>
                  <a:pt x="25174" y="112455"/>
                  <a:pt x="0" y="87281"/>
                  <a:pt x="0" y="56228"/>
                </a:cubicBezTo>
                <a:lnTo>
                  <a:pt x="0" y="56228"/>
                </a:lnTo>
                <a:cubicBezTo>
                  <a:pt x="0" y="25174"/>
                  <a:pt x="25174" y="0"/>
                  <a:pt x="56228" y="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20" name="Text 18"/>
          <p:cNvSpPr/>
          <p:nvPr/>
        </p:nvSpPr>
        <p:spPr>
          <a:xfrm>
            <a:off x="4451345" y="4356383"/>
            <a:ext cx="674730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181" b="1" dirty="0">
                <a:solidFill>
                  <a:srgbClr val="8B5CF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5.0×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20065" y="4893356"/>
            <a:ext cx="4656263" cy="832792"/>
          </a:xfrm>
          <a:custGeom>
            <a:avLst/>
            <a:gdLst/>
            <a:ahLst/>
            <a:cxnLst/>
            <a:rect l="l" t="t" r="r" b="b"/>
            <a:pathLst>
              <a:path w="4656263" h="832792">
                <a:moveTo>
                  <a:pt x="112452" y="0"/>
                </a:moveTo>
                <a:lnTo>
                  <a:pt x="4543811" y="0"/>
                </a:lnTo>
                <a:cubicBezTo>
                  <a:pt x="4605917" y="0"/>
                  <a:pt x="4656263" y="50346"/>
                  <a:pt x="4656263" y="112452"/>
                </a:cubicBezTo>
                <a:lnTo>
                  <a:pt x="4656263" y="720340"/>
                </a:lnTo>
                <a:cubicBezTo>
                  <a:pt x="4656263" y="782446"/>
                  <a:pt x="4605917" y="832792"/>
                  <a:pt x="4543811" y="832792"/>
                </a:cubicBezTo>
                <a:lnTo>
                  <a:pt x="112452" y="832792"/>
                </a:lnTo>
                <a:cubicBezTo>
                  <a:pt x="50346" y="832792"/>
                  <a:pt x="0" y="782446"/>
                  <a:pt x="0" y="720340"/>
                </a:cubicBezTo>
                <a:lnTo>
                  <a:pt x="0" y="112452"/>
                </a:lnTo>
                <a:cubicBezTo>
                  <a:pt x="0" y="50346"/>
                  <a:pt x="50346" y="0"/>
                  <a:pt x="112452" y="0"/>
                </a:cubicBezTo>
                <a:close/>
              </a:path>
            </a:pathLst>
          </a:custGeom>
          <a:solidFill>
            <a:srgbClr val="0B0F19">
              <a:alpha val="60000"/>
            </a:srgbClr>
          </a:solidFill>
          <a:ln w="11007">
            <a:solidFill>
              <a:srgbClr val="22D3EE">
                <a:alpha val="30196"/>
              </a:srgbClr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74066" y="5047358"/>
            <a:ext cx="599760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Veteran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316399" y="5047358"/>
            <a:ext cx="880898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22D3E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 Karma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74066" y="5403465"/>
            <a:ext cx="3636046" cy="112455"/>
          </a:xfrm>
          <a:custGeom>
            <a:avLst/>
            <a:gdLst/>
            <a:ahLst/>
            <a:cxnLst/>
            <a:rect l="l" t="t" r="r" b="b"/>
            <a:pathLst>
              <a:path w="3636046" h="112455">
                <a:moveTo>
                  <a:pt x="56228" y="0"/>
                </a:moveTo>
                <a:lnTo>
                  <a:pt x="3579819" y="0"/>
                </a:lnTo>
                <a:cubicBezTo>
                  <a:pt x="3610872" y="0"/>
                  <a:pt x="3636046" y="25174"/>
                  <a:pt x="3636046" y="56228"/>
                </a:cubicBezTo>
                <a:lnTo>
                  <a:pt x="3636046" y="56228"/>
                </a:lnTo>
                <a:cubicBezTo>
                  <a:pt x="3636046" y="87281"/>
                  <a:pt x="3610872" y="112455"/>
                  <a:pt x="3579819" y="112455"/>
                </a:cubicBezTo>
                <a:lnTo>
                  <a:pt x="56228" y="112455"/>
                </a:lnTo>
                <a:cubicBezTo>
                  <a:pt x="25174" y="112455"/>
                  <a:pt x="0" y="87281"/>
                  <a:pt x="0" y="56228"/>
                </a:cubicBezTo>
                <a:lnTo>
                  <a:pt x="0" y="56228"/>
                </a:lnTo>
                <a:cubicBezTo>
                  <a:pt x="0" y="25174"/>
                  <a:pt x="25174" y="0"/>
                  <a:pt x="56228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25" name="Shape 23"/>
          <p:cNvSpPr/>
          <p:nvPr/>
        </p:nvSpPr>
        <p:spPr>
          <a:xfrm>
            <a:off x="774066" y="5403465"/>
            <a:ext cx="3636046" cy="112455"/>
          </a:xfrm>
          <a:custGeom>
            <a:avLst/>
            <a:gdLst/>
            <a:ahLst/>
            <a:cxnLst/>
            <a:rect l="l" t="t" r="r" b="b"/>
            <a:pathLst>
              <a:path w="3636046" h="112455">
                <a:moveTo>
                  <a:pt x="56228" y="0"/>
                </a:moveTo>
                <a:lnTo>
                  <a:pt x="3579819" y="0"/>
                </a:lnTo>
                <a:cubicBezTo>
                  <a:pt x="3610872" y="0"/>
                  <a:pt x="3636046" y="25174"/>
                  <a:pt x="3636046" y="56228"/>
                </a:cubicBezTo>
                <a:lnTo>
                  <a:pt x="3636046" y="56228"/>
                </a:lnTo>
                <a:cubicBezTo>
                  <a:pt x="3636046" y="87281"/>
                  <a:pt x="3610872" y="112455"/>
                  <a:pt x="3579819" y="112455"/>
                </a:cubicBezTo>
                <a:lnTo>
                  <a:pt x="56228" y="112455"/>
                </a:lnTo>
                <a:cubicBezTo>
                  <a:pt x="25174" y="112455"/>
                  <a:pt x="0" y="87281"/>
                  <a:pt x="0" y="56228"/>
                </a:cubicBezTo>
                <a:lnTo>
                  <a:pt x="0" y="56228"/>
                </a:lnTo>
                <a:cubicBezTo>
                  <a:pt x="0" y="25174"/>
                  <a:pt x="25174" y="0"/>
                  <a:pt x="56228" y="0"/>
                </a:cubicBez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26" name="Text 24"/>
          <p:cNvSpPr/>
          <p:nvPr/>
        </p:nvSpPr>
        <p:spPr>
          <a:xfrm>
            <a:off x="4451345" y="5347238"/>
            <a:ext cx="674730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181" b="1" dirty="0">
                <a:solidFill>
                  <a:srgbClr val="22D3E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10.0×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20065" y="6189088"/>
            <a:ext cx="4656263" cy="420457"/>
          </a:xfrm>
          <a:custGeom>
            <a:avLst/>
            <a:gdLst/>
            <a:ahLst/>
            <a:cxnLst/>
            <a:rect l="l" t="t" r="r" b="b"/>
            <a:pathLst>
              <a:path w="4656263" h="420457">
                <a:moveTo>
                  <a:pt x="74972" y="0"/>
                </a:moveTo>
                <a:lnTo>
                  <a:pt x="4581292" y="0"/>
                </a:lnTo>
                <a:cubicBezTo>
                  <a:pt x="4622697" y="0"/>
                  <a:pt x="4656263" y="33566"/>
                  <a:pt x="4656263" y="74972"/>
                </a:cubicBezTo>
                <a:lnTo>
                  <a:pt x="4656263" y="345485"/>
                </a:lnTo>
                <a:cubicBezTo>
                  <a:pt x="4656263" y="386891"/>
                  <a:pt x="4622697" y="420457"/>
                  <a:pt x="4581292" y="420457"/>
                </a:cubicBezTo>
                <a:lnTo>
                  <a:pt x="74972" y="420457"/>
                </a:lnTo>
                <a:cubicBezTo>
                  <a:pt x="33566" y="420457"/>
                  <a:pt x="0" y="386891"/>
                  <a:pt x="0" y="345485"/>
                </a:cubicBezTo>
                <a:lnTo>
                  <a:pt x="0" y="74972"/>
                </a:lnTo>
                <a:cubicBezTo>
                  <a:pt x="0" y="33594"/>
                  <a:pt x="33594" y="0"/>
                  <a:pt x="74972" y="0"/>
                </a:cubicBezTo>
                <a:close/>
              </a:path>
            </a:pathLst>
          </a:custGeom>
          <a:solidFill>
            <a:srgbClr val="22D3EE">
              <a:alpha val="10196"/>
            </a:srgbClr>
          </a:solidFill>
          <a:ln w="11007">
            <a:solidFill>
              <a:srgbClr val="22D3EE">
                <a:alpha val="30196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1858632" y="6325596"/>
            <a:ext cx="98398" cy="131198"/>
          </a:xfrm>
          <a:custGeom>
            <a:avLst/>
            <a:gdLst/>
            <a:ahLst/>
            <a:cxnLst/>
            <a:rect l="l" t="t" r="r" b="b"/>
            <a:pathLst>
              <a:path w="98398" h="131198">
                <a:moveTo>
                  <a:pt x="75054" y="98398"/>
                </a:moveTo>
                <a:cubicBezTo>
                  <a:pt x="76925" y="92684"/>
                  <a:pt x="80666" y="87508"/>
                  <a:pt x="84894" y="83049"/>
                </a:cubicBezTo>
                <a:cubicBezTo>
                  <a:pt x="93273" y="74234"/>
                  <a:pt x="98398" y="62319"/>
                  <a:pt x="98398" y="49199"/>
                </a:cubicBezTo>
                <a:cubicBezTo>
                  <a:pt x="98398" y="22037"/>
                  <a:pt x="76361" y="0"/>
                  <a:pt x="49199" y="0"/>
                </a:cubicBezTo>
                <a:cubicBezTo>
                  <a:pt x="22037" y="0"/>
                  <a:pt x="0" y="22037"/>
                  <a:pt x="0" y="49199"/>
                </a:cubicBezTo>
                <a:cubicBezTo>
                  <a:pt x="0" y="62319"/>
                  <a:pt x="5125" y="74234"/>
                  <a:pt x="13504" y="83049"/>
                </a:cubicBezTo>
                <a:cubicBezTo>
                  <a:pt x="17732" y="87508"/>
                  <a:pt x="21499" y="92684"/>
                  <a:pt x="23344" y="98398"/>
                </a:cubicBezTo>
                <a:lnTo>
                  <a:pt x="75029" y="98398"/>
                </a:lnTo>
                <a:close/>
                <a:moveTo>
                  <a:pt x="73799" y="110698"/>
                </a:moveTo>
                <a:lnTo>
                  <a:pt x="24600" y="110698"/>
                </a:lnTo>
                <a:lnTo>
                  <a:pt x="24600" y="114798"/>
                </a:lnTo>
                <a:cubicBezTo>
                  <a:pt x="24600" y="126124"/>
                  <a:pt x="33773" y="135297"/>
                  <a:pt x="45099" y="135297"/>
                </a:cubicBezTo>
                <a:lnTo>
                  <a:pt x="53299" y="135297"/>
                </a:lnTo>
                <a:cubicBezTo>
                  <a:pt x="64625" y="135297"/>
                  <a:pt x="73799" y="126124"/>
                  <a:pt x="73799" y="114798"/>
                </a:cubicBezTo>
                <a:lnTo>
                  <a:pt x="73799" y="110698"/>
                </a:lnTo>
                <a:close/>
                <a:moveTo>
                  <a:pt x="47149" y="28699"/>
                </a:moveTo>
                <a:cubicBezTo>
                  <a:pt x="36951" y="28699"/>
                  <a:pt x="28699" y="36951"/>
                  <a:pt x="28699" y="47149"/>
                </a:cubicBezTo>
                <a:cubicBezTo>
                  <a:pt x="28699" y="50557"/>
                  <a:pt x="25958" y="53299"/>
                  <a:pt x="22550" y="53299"/>
                </a:cubicBezTo>
                <a:cubicBezTo>
                  <a:pt x="19142" y="53299"/>
                  <a:pt x="16400" y="50557"/>
                  <a:pt x="16400" y="47149"/>
                </a:cubicBezTo>
                <a:cubicBezTo>
                  <a:pt x="16400" y="30160"/>
                  <a:pt x="30160" y="16400"/>
                  <a:pt x="47149" y="16400"/>
                </a:cubicBezTo>
                <a:cubicBezTo>
                  <a:pt x="50557" y="16400"/>
                  <a:pt x="53299" y="19142"/>
                  <a:pt x="53299" y="22550"/>
                </a:cubicBezTo>
                <a:cubicBezTo>
                  <a:pt x="53299" y="25958"/>
                  <a:pt x="50557" y="28699"/>
                  <a:pt x="47149" y="28699"/>
                </a:cubicBez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29" name="Text 27"/>
          <p:cNvSpPr/>
          <p:nvPr/>
        </p:nvSpPr>
        <p:spPr>
          <a:xfrm>
            <a:off x="2055897" y="6305915"/>
            <a:ext cx="2053554" cy="18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3" b="1" dirty="0">
                <a:solidFill>
                  <a:srgbClr val="22D3E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100 Karma = 10× power, not 100×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754261" y="1615916"/>
            <a:ext cx="6061951" cy="3606683"/>
          </a:xfrm>
          <a:custGeom>
            <a:avLst/>
            <a:gdLst/>
            <a:ahLst/>
            <a:cxnLst/>
            <a:rect l="l" t="t" r="r" b="b"/>
            <a:pathLst>
              <a:path w="6061951" h="3606683">
                <a:moveTo>
                  <a:pt x="112456" y="0"/>
                </a:moveTo>
                <a:lnTo>
                  <a:pt x="5949495" y="0"/>
                </a:lnTo>
                <a:cubicBezTo>
                  <a:pt x="6011603" y="0"/>
                  <a:pt x="6061951" y="50348"/>
                  <a:pt x="6061951" y="112456"/>
                </a:cubicBezTo>
                <a:lnTo>
                  <a:pt x="6061951" y="3494226"/>
                </a:lnTo>
                <a:cubicBezTo>
                  <a:pt x="6061951" y="3556334"/>
                  <a:pt x="6011603" y="3606683"/>
                  <a:pt x="5949495" y="3606683"/>
                </a:cubicBezTo>
                <a:lnTo>
                  <a:pt x="112456" y="3606683"/>
                </a:lnTo>
                <a:cubicBezTo>
                  <a:pt x="50348" y="3606683"/>
                  <a:pt x="0" y="3556334"/>
                  <a:pt x="0" y="3494226"/>
                </a:cubicBezTo>
                <a:lnTo>
                  <a:pt x="0" y="112456"/>
                </a:lnTo>
                <a:cubicBezTo>
                  <a:pt x="0" y="50390"/>
                  <a:pt x="50390" y="0"/>
                  <a:pt x="112456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11007">
            <a:solidFill>
              <a:srgbClr val="3B82F6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5969176" y="1844888"/>
            <a:ext cx="187425" cy="187425"/>
          </a:xfrm>
          <a:custGeom>
            <a:avLst/>
            <a:gdLst/>
            <a:ahLst/>
            <a:cxnLst/>
            <a:rect l="l" t="t" r="r" b="b"/>
            <a:pathLst>
              <a:path w="187425" h="187425">
                <a:moveTo>
                  <a:pt x="23428" y="23428"/>
                </a:moveTo>
                <a:cubicBezTo>
                  <a:pt x="23428" y="16949"/>
                  <a:pt x="18193" y="11714"/>
                  <a:pt x="11714" y="11714"/>
                </a:cubicBezTo>
                <a:cubicBezTo>
                  <a:pt x="5235" y="11714"/>
                  <a:pt x="0" y="16949"/>
                  <a:pt x="0" y="23428"/>
                </a:cubicBezTo>
                <a:lnTo>
                  <a:pt x="0" y="146426"/>
                </a:lnTo>
                <a:cubicBezTo>
                  <a:pt x="0" y="162606"/>
                  <a:pt x="13105" y="175711"/>
                  <a:pt x="29285" y="175711"/>
                </a:cubicBezTo>
                <a:lnTo>
                  <a:pt x="175711" y="175711"/>
                </a:lnTo>
                <a:cubicBezTo>
                  <a:pt x="182190" y="175711"/>
                  <a:pt x="187425" y="170476"/>
                  <a:pt x="187425" y="163997"/>
                </a:cubicBezTo>
                <a:cubicBezTo>
                  <a:pt x="187425" y="157518"/>
                  <a:pt x="182190" y="152283"/>
                  <a:pt x="175711" y="152283"/>
                </a:cubicBezTo>
                <a:lnTo>
                  <a:pt x="29285" y="152283"/>
                </a:lnTo>
                <a:cubicBezTo>
                  <a:pt x="26064" y="152283"/>
                  <a:pt x="23428" y="149647"/>
                  <a:pt x="23428" y="146426"/>
                </a:cubicBezTo>
                <a:lnTo>
                  <a:pt x="23428" y="23428"/>
                </a:lnTo>
                <a:close/>
                <a:moveTo>
                  <a:pt x="172270" y="55129"/>
                </a:moveTo>
                <a:cubicBezTo>
                  <a:pt x="176846" y="50554"/>
                  <a:pt x="176846" y="43122"/>
                  <a:pt x="172270" y="38547"/>
                </a:cubicBezTo>
                <a:cubicBezTo>
                  <a:pt x="167694" y="33971"/>
                  <a:pt x="160263" y="33971"/>
                  <a:pt x="155687" y="38547"/>
                </a:cubicBezTo>
                <a:lnTo>
                  <a:pt x="117141" y="77130"/>
                </a:lnTo>
                <a:lnTo>
                  <a:pt x="96129" y="56154"/>
                </a:lnTo>
                <a:cubicBezTo>
                  <a:pt x="91553" y="51578"/>
                  <a:pt x="84122" y="51578"/>
                  <a:pt x="79546" y="56154"/>
                </a:cubicBezTo>
                <a:lnTo>
                  <a:pt x="44404" y="91297"/>
                </a:lnTo>
                <a:cubicBezTo>
                  <a:pt x="39828" y="95872"/>
                  <a:pt x="39828" y="103303"/>
                  <a:pt x="44404" y="107879"/>
                </a:cubicBezTo>
                <a:cubicBezTo>
                  <a:pt x="48979" y="112455"/>
                  <a:pt x="56411" y="112455"/>
                  <a:pt x="60986" y="107879"/>
                </a:cubicBezTo>
                <a:lnTo>
                  <a:pt x="87855" y="81010"/>
                </a:lnTo>
                <a:lnTo>
                  <a:pt x="108868" y="102022"/>
                </a:lnTo>
                <a:cubicBezTo>
                  <a:pt x="113443" y="106598"/>
                  <a:pt x="120875" y="106598"/>
                  <a:pt x="125450" y="102022"/>
                </a:cubicBezTo>
                <a:lnTo>
                  <a:pt x="172307" y="55166"/>
                </a:ln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32" name="Text 30"/>
          <p:cNvSpPr/>
          <p:nvPr/>
        </p:nvSpPr>
        <p:spPr>
          <a:xfrm>
            <a:off x="6180029" y="1807403"/>
            <a:ext cx="5538410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6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Linear vs Square Root Weighting</a:t>
            </a:r>
            <a:endParaRPr lang="en-US" sz="1600" dirty="0"/>
          </a:p>
        </p:txBody>
      </p:sp>
      <p:pic>
        <p:nvPicPr>
          <p:cNvPr id="33" name="Image 0" descr="https://kimi-img.moonshot.cn/pub/slides/26-02-07-12:50:45-d63c998c86sdjnu0skag.png">    </p:cNvPr>
          <p:cNvPicPr>
            <a:picLocks noChangeAspect="1"/>
          </p:cNvPicPr>
          <p:nvPr/>
        </p:nvPicPr>
        <p:blipFill>
          <a:blip r:embed="rId1"/>
          <a:srcRect l="0" r="0" t="6" b="6"/>
          <a:stretch/>
        </p:blipFill>
        <p:spPr>
          <a:xfrm>
            <a:off x="5945748" y="2219738"/>
            <a:ext cx="5566524" cy="2811376"/>
          </a:xfrm>
          <a:prstGeom prst="roundRect">
            <a:avLst>
              <a:gd name="adj" fmla="val 0"/>
            </a:avLst>
          </a:prstGeom>
        </p:spPr>
      </p:pic>
      <p:sp>
        <p:nvSpPr>
          <p:cNvPr id="34" name="Shape 31"/>
          <p:cNvSpPr/>
          <p:nvPr/>
        </p:nvSpPr>
        <p:spPr>
          <a:xfrm>
            <a:off x="5754261" y="5380662"/>
            <a:ext cx="1938600" cy="1470037"/>
          </a:xfrm>
          <a:custGeom>
            <a:avLst/>
            <a:gdLst/>
            <a:ahLst/>
            <a:cxnLst/>
            <a:rect l="l" t="t" r="r" b="b"/>
            <a:pathLst>
              <a:path w="1938600" h="1470037">
                <a:moveTo>
                  <a:pt x="112458" y="0"/>
                </a:moveTo>
                <a:lnTo>
                  <a:pt x="1826142" y="0"/>
                </a:lnTo>
                <a:cubicBezTo>
                  <a:pt x="1888251" y="0"/>
                  <a:pt x="1938600" y="50349"/>
                  <a:pt x="1938600" y="112458"/>
                </a:cubicBezTo>
                <a:lnTo>
                  <a:pt x="1938600" y="1357579"/>
                </a:lnTo>
                <a:cubicBezTo>
                  <a:pt x="1938600" y="1419688"/>
                  <a:pt x="1888251" y="1470037"/>
                  <a:pt x="1826142" y="1470037"/>
                </a:cubicBezTo>
                <a:lnTo>
                  <a:pt x="112458" y="1470037"/>
                </a:lnTo>
                <a:cubicBezTo>
                  <a:pt x="50349" y="1470037"/>
                  <a:pt x="0" y="1419688"/>
                  <a:pt x="0" y="1357579"/>
                </a:cubicBezTo>
                <a:lnTo>
                  <a:pt x="0" y="112458"/>
                </a:lnTo>
                <a:cubicBezTo>
                  <a:pt x="0" y="50349"/>
                  <a:pt x="50349" y="0"/>
                  <a:pt x="112458" y="0"/>
                </a:cubicBezTo>
                <a:close/>
              </a:path>
            </a:pathLst>
          </a:custGeom>
          <a:gradFill rotWithShape="1" flip="none">
            <a:gsLst>
              <a:gs pos="0">
                <a:srgbClr val="EF4444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1007">
            <a:solidFill>
              <a:srgbClr val="EF4444">
                <a:alpha val="30196"/>
              </a:srgbClr>
            </a:solidFill>
            <a:prstDash val="solid"/>
          </a:ln>
        </p:spPr>
      </p:sp>
      <p:sp>
        <p:nvSpPr>
          <p:cNvPr id="35" name="Shape 32"/>
          <p:cNvSpPr/>
          <p:nvPr/>
        </p:nvSpPr>
        <p:spPr>
          <a:xfrm>
            <a:off x="6499432" y="5534663"/>
            <a:ext cx="449820" cy="449820"/>
          </a:xfrm>
          <a:custGeom>
            <a:avLst/>
            <a:gdLst/>
            <a:ahLst/>
            <a:cxnLst/>
            <a:rect l="l" t="t" r="r" b="b"/>
            <a:pathLst>
              <a:path w="449820" h="449820">
                <a:moveTo>
                  <a:pt x="224910" y="0"/>
                </a:moveTo>
                <a:lnTo>
                  <a:pt x="224910" y="0"/>
                </a:lnTo>
                <a:cubicBezTo>
                  <a:pt x="349124" y="0"/>
                  <a:pt x="449820" y="100696"/>
                  <a:pt x="449820" y="224910"/>
                </a:cubicBezTo>
                <a:lnTo>
                  <a:pt x="449820" y="224910"/>
                </a:lnTo>
                <a:cubicBezTo>
                  <a:pt x="449820" y="349124"/>
                  <a:pt x="349124" y="449820"/>
                  <a:pt x="224910" y="449820"/>
                </a:cubicBezTo>
                <a:lnTo>
                  <a:pt x="224910" y="449820"/>
                </a:lnTo>
                <a:cubicBezTo>
                  <a:pt x="100696" y="449820"/>
                  <a:pt x="0" y="349124"/>
                  <a:pt x="0" y="224910"/>
                </a:cubicBezTo>
                <a:lnTo>
                  <a:pt x="0" y="224910"/>
                </a:lnTo>
                <a:cubicBezTo>
                  <a:pt x="0" y="100696"/>
                  <a:pt x="100696" y="0"/>
                  <a:pt x="224910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</p:sp>
      <p:sp>
        <p:nvSpPr>
          <p:cNvPr id="36" name="Shape 33"/>
          <p:cNvSpPr/>
          <p:nvPr/>
        </p:nvSpPr>
        <p:spPr>
          <a:xfrm>
            <a:off x="6654058" y="5665860"/>
            <a:ext cx="140569" cy="187425"/>
          </a:xfrm>
          <a:custGeom>
            <a:avLst/>
            <a:gdLst/>
            <a:ahLst/>
            <a:cxnLst/>
            <a:rect l="l" t="t" r="r" b="b"/>
            <a:pathLst>
              <a:path w="140569" h="187425">
                <a:moveTo>
                  <a:pt x="20170" y="26869"/>
                </a:moveTo>
                <a:cubicBezTo>
                  <a:pt x="15594" y="22293"/>
                  <a:pt x="8163" y="22293"/>
                  <a:pt x="3587" y="26869"/>
                </a:cubicBezTo>
                <a:cubicBezTo>
                  <a:pt x="-988" y="31445"/>
                  <a:pt x="-988" y="38876"/>
                  <a:pt x="3587" y="43452"/>
                </a:cubicBezTo>
                <a:lnTo>
                  <a:pt x="53885" y="93713"/>
                </a:lnTo>
                <a:lnTo>
                  <a:pt x="3624" y="144010"/>
                </a:lnTo>
                <a:cubicBezTo>
                  <a:pt x="-952" y="148586"/>
                  <a:pt x="-952" y="156017"/>
                  <a:pt x="3624" y="160593"/>
                </a:cubicBezTo>
                <a:cubicBezTo>
                  <a:pt x="8200" y="165168"/>
                  <a:pt x="15631" y="165168"/>
                  <a:pt x="20207" y="160593"/>
                </a:cubicBezTo>
                <a:lnTo>
                  <a:pt x="70467" y="110295"/>
                </a:lnTo>
                <a:lnTo>
                  <a:pt x="120765" y="160556"/>
                </a:lnTo>
                <a:cubicBezTo>
                  <a:pt x="125341" y="165132"/>
                  <a:pt x="132772" y="165132"/>
                  <a:pt x="137347" y="160556"/>
                </a:cubicBezTo>
                <a:cubicBezTo>
                  <a:pt x="141923" y="155980"/>
                  <a:pt x="141923" y="148549"/>
                  <a:pt x="137347" y="143973"/>
                </a:cubicBezTo>
                <a:lnTo>
                  <a:pt x="87050" y="93713"/>
                </a:lnTo>
                <a:lnTo>
                  <a:pt x="137311" y="43415"/>
                </a:lnTo>
                <a:cubicBezTo>
                  <a:pt x="141887" y="38839"/>
                  <a:pt x="141887" y="31408"/>
                  <a:pt x="137311" y="26833"/>
                </a:cubicBezTo>
                <a:cubicBezTo>
                  <a:pt x="132735" y="22257"/>
                  <a:pt x="125304" y="22257"/>
                  <a:pt x="120728" y="26833"/>
                </a:cubicBezTo>
                <a:lnTo>
                  <a:pt x="70467" y="77130"/>
                </a:lnTo>
                <a:lnTo>
                  <a:pt x="20170" y="26869"/>
                </a:ln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37" name="Text 34"/>
          <p:cNvSpPr/>
          <p:nvPr/>
        </p:nvSpPr>
        <p:spPr>
          <a:xfrm>
            <a:off x="5870778" y="6059453"/>
            <a:ext cx="1705568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81" b="1" dirty="0">
                <a:solidFill>
                  <a:srgbClr val="EF4444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Linear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5875463" y="6321848"/>
            <a:ext cx="1696197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3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100× power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5880149" y="6546758"/>
            <a:ext cx="1686826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5" dirty="0">
                <a:solidFill>
                  <a:srgbClr val="E2E8F0">
                    <a:alpha val="5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Oligarchy risk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7815156" y="5380662"/>
            <a:ext cx="1938600" cy="1470037"/>
          </a:xfrm>
          <a:custGeom>
            <a:avLst/>
            <a:gdLst/>
            <a:ahLst/>
            <a:cxnLst/>
            <a:rect l="l" t="t" r="r" b="b"/>
            <a:pathLst>
              <a:path w="1938600" h="1470037">
                <a:moveTo>
                  <a:pt x="112458" y="0"/>
                </a:moveTo>
                <a:lnTo>
                  <a:pt x="1826142" y="0"/>
                </a:lnTo>
                <a:cubicBezTo>
                  <a:pt x="1888251" y="0"/>
                  <a:pt x="1938600" y="50349"/>
                  <a:pt x="1938600" y="112458"/>
                </a:cubicBezTo>
                <a:lnTo>
                  <a:pt x="1938600" y="1357579"/>
                </a:lnTo>
                <a:cubicBezTo>
                  <a:pt x="1938600" y="1419688"/>
                  <a:pt x="1888251" y="1470037"/>
                  <a:pt x="1826142" y="1470037"/>
                </a:cubicBezTo>
                <a:lnTo>
                  <a:pt x="112458" y="1470037"/>
                </a:lnTo>
                <a:cubicBezTo>
                  <a:pt x="50349" y="1470037"/>
                  <a:pt x="0" y="1419688"/>
                  <a:pt x="0" y="1357579"/>
                </a:cubicBezTo>
                <a:lnTo>
                  <a:pt x="0" y="112458"/>
                </a:lnTo>
                <a:cubicBezTo>
                  <a:pt x="0" y="50349"/>
                  <a:pt x="50349" y="0"/>
                  <a:pt x="112458" y="0"/>
                </a:cubicBezTo>
                <a:close/>
              </a:path>
            </a:pathLst>
          </a:custGeom>
          <a:gradFill rotWithShape="1" flip="none">
            <a:gsLst>
              <a:gs pos="0">
                <a:srgbClr val="22D3EE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1007">
            <a:solidFill>
              <a:srgbClr val="22D3EE">
                <a:alpha val="30196"/>
              </a:srgbClr>
            </a:solidFill>
            <a:prstDash val="solid"/>
          </a:ln>
        </p:spPr>
      </p:sp>
      <p:sp>
        <p:nvSpPr>
          <p:cNvPr id="41" name="Shape 38"/>
          <p:cNvSpPr/>
          <p:nvPr/>
        </p:nvSpPr>
        <p:spPr>
          <a:xfrm>
            <a:off x="8560327" y="5534663"/>
            <a:ext cx="449820" cy="449820"/>
          </a:xfrm>
          <a:custGeom>
            <a:avLst/>
            <a:gdLst/>
            <a:ahLst/>
            <a:cxnLst/>
            <a:rect l="l" t="t" r="r" b="b"/>
            <a:pathLst>
              <a:path w="449820" h="449820">
                <a:moveTo>
                  <a:pt x="224910" y="0"/>
                </a:moveTo>
                <a:lnTo>
                  <a:pt x="224910" y="0"/>
                </a:lnTo>
                <a:cubicBezTo>
                  <a:pt x="349124" y="0"/>
                  <a:pt x="449820" y="100696"/>
                  <a:pt x="449820" y="224910"/>
                </a:cubicBezTo>
                <a:lnTo>
                  <a:pt x="449820" y="224910"/>
                </a:lnTo>
                <a:cubicBezTo>
                  <a:pt x="449820" y="349124"/>
                  <a:pt x="349124" y="449820"/>
                  <a:pt x="224910" y="449820"/>
                </a:cubicBezTo>
                <a:lnTo>
                  <a:pt x="224910" y="449820"/>
                </a:lnTo>
                <a:cubicBezTo>
                  <a:pt x="100696" y="449820"/>
                  <a:pt x="0" y="349124"/>
                  <a:pt x="0" y="224910"/>
                </a:cubicBezTo>
                <a:lnTo>
                  <a:pt x="0" y="224910"/>
                </a:lnTo>
                <a:cubicBezTo>
                  <a:pt x="0" y="100696"/>
                  <a:pt x="100696" y="0"/>
                  <a:pt x="224910" y="0"/>
                </a:cubicBezTo>
                <a:close/>
              </a:path>
            </a:pathLst>
          </a:custGeom>
          <a:solidFill>
            <a:srgbClr val="22D3EE">
              <a:alpha val="20000"/>
            </a:srgbClr>
          </a:solidFill>
          <a:ln/>
        </p:spPr>
      </p:sp>
      <p:sp>
        <p:nvSpPr>
          <p:cNvPr id="42" name="Shape 39"/>
          <p:cNvSpPr/>
          <p:nvPr/>
        </p:nvSpPr>
        <p:spPr>
          <a:xfrm>
            <a:off x="8703239" y="5665860"/>
            <a:ext cx="163997" cy="187425"/>
          </a:xfrm>
          <a:custGeom>
            <a:avLst/>
            <a:gdLst/>
            <a:ahLst/>
            <a:cxnLst/>
            <a:rect l="l" t="t" r="r" b="b"/>
            <a:pathLst>
              <a:path w="163997" h="187425">
                <a:moveTo>
                  <a:pt x="159165" y="25661"/>
                </a:moveTo>
                <a:cubicBezTo>
                  <a:pt x="164400" y="29468"/>
                  <a:pt x="165571" y="36789"/>
                  <a:pt x="161764" y="42024"/>
                </a:cubicBezTo>
                <a:lnTo>
                  <a:pt x="68051" y="170879"/>
                </a:lnTo>
                <a:cubicBezTo>
                  <a:pt x="66038" y="173661"/>
                  <a:pt x="62926" y="175382"/>
                  <a:pt x="59485" y="175674"/>
                </a:cubicBezTo>
                <a:cubicBezTo>
                  <a:pt x="56044" y="175967"/>
                  <a:pt x="52713" y="174686"/>
                  <a:pt x="50297" y="172270"/>
                </a:cubicBezTo>
                <a:lnTo>
                  <a:pt x="3441" y="125414"/>
                </a:lnTo>
                <a:cubicBezTo>
                  <a:pt x="-1135" y="120838"/>
                  <a:pt x="-1135" y="113407"/>
                  <a:pt x="3441" y="108831"/>
                </a:cubicBezTo>
                <a:cubicBezTo>
                  <a:pt x="8017" y="104255"/>
                  <a:pt x="15448" y="104255"/>
                  <a:pt x="20024" y="108831"/>
                </a:cubicBezTo>
                <a:lnTo>
                  <a:pt x="57179" y="145987"/>
                </a:lnTo>
                <a:lnTo>
                  <a:pt x="142838" y="28224"/>
                </a:lnTo>
                <a:cubicBezTo>
                  <a:pt x="146645" y="22989"/>
                  <a:pt x="153967" y="21817"/>
                  <a:pt x="159201" y="25625"/>
                </a:cubicBez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43" name="Text 40"/>
          <p:cNvSpPr/>
          <p:nvPr/>
        </p:nvSpPr>
        <p:spPr>
          <a:xfrm>
            <a:off x="7931672" y="6059453"/>
            <a:ext cx="1705568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81" b="1" dirty="0">
                <a:solidFill>
                  <a:srgbClr val="22D3EE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√Karma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7936358" y="6321848"/>
            <a:ext cx="1696197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3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10× power</a:t>
            </a: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7941043" y="6546758"/>
            <a:ext cx="1686826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5" dirty="0">
                <a:solidFill>
                  <a:srgbClr val="E2E8F0">
                    <a:alpha val="5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Balanced influence</a:t>
            </a: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>
            <a:off x="9876051" y="5380662"/>
            <a:ext cx="1938600" cy="1470037"/>
          </a:xfrm>
          <a:custGeom>
            <a:avLst/>
            <a:gdLst/>
            <a:ahLst/>
            <a:cxnLst/>
            <a:rect l="l" t="t" r="r" b="b"/>
            <a:pathLst>
              <a:path w="1938600" h="1470037">
                <a:moveTo>
                  <a:pt x="112458" y="0"/>
                </a:moveTo>
                <a:lnTo>
                  <a:pt x="1826142" y="0"/>
                </a:lnTo>
                <a:cubicBezTo>
                  <a:pt x="1888251" y="0"/>
                  <a:pt x="1938600" y="50349"/>
                  <a:pt x="1938600" y="112458"/>
                </a:cubicBezTo>
                <a:lnTo>
                  <a:pt x="1938600" y="1357579"/>
                </a:lnTo>
                <a:cubicBezTo>
                  <a:pt x="1938600" y="1419688"/>
                  <a:pt x="1888251" y="1470037"/>
                  <a:pt x="1826142" y="1470037"/>
                </a:cubicBezTo>
                <a:lnTo>
                  <a:pt x="112458" y="1470037"/>
                </a:lnTo>
                <a:cubicBezTo>
                  <a:pt x="50349" y="1470037"/>
                  <a:pt x="0" y="1419688"/>
                  <a:pt x="0" y="1357579"/>
                </a:cubicBezTo>
                <a:lnTo>
                  <a:pt x="0" y="112458"/>
                </a:lnTo>
                <a:cubicBezTo>
                  <a:pt x="0" y="50349"/>
                  <a:pt x="50349" y="0"/>
                  <a:pt x="112458" y="0"/>
                </a:cubicBezTo>
                <a:close/>
              </a:path>
            </a:pathLst>
          </a:custGeom>
          <a:gradFill rotWithShape="1" flip="none">
            <a:gsLst>
              <a:gs pos="0">
                <a:srgbClr val="10B981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1007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47" name="Shape 44"/>
          <p:cNvSpPr/>
          <p:nvPr/>
        </p:nvSpPr>
        <p:spPr>
          <a:xfrm>
            <a:off x="10621222" y="5534663"/>
            <a:ext cx="449820" cy="449820"/>
          </a:xfrm>
          <a:custGeom>
            <a:avLst/>
            <a:gdLst/>
            <a:ahLst/>
            <a:cxnLst/>
            <a:rect l="l" t="t" r="r" b="b"/>
            <a:pathLst>
              <a:path w="449820" h="449820">
                <a:moveTo>
                  <a:pt x="224910" y="0"/>
                </a:moveTo>
                <a:lnTo>
                  <a:pt x="224910" y="0"/>
                </a:lnTo>
                <a:cubicBezTo>
                  <a:pt x="349124" y="0"/>
                  <a:pt x="449820" y="100696"/>
                  <a:pt x="449820" y="224910"/>
                </a:cubicBezTo>
                <a:lnTo>
                  <a:pt x="449820" y="224910"/>
                </a:lnTo>
                <a:cubicBezTo>
                  <a:pt x="449820" y="349124"/>
                  <a:pt x="349124" y="449820"/>
                  <a:pt x="224910" y="449820"/>
                </a:cubicBezTo>
                <a:lnTo>
                  <a:pt x="224910" y="449820"/>
                </a:lnTo>
                <a:cubicBezTo>
                  <a:pt x="100696" y="449820"/>
                  <a:pt x="0" y="349124"/>
                  <a:pt x="0" y="224910"/>
                </a:cubicBezTo>
                <a:lnTo>
                  <a:pt x="0" y="224910"/>
                </a:lnTo>
                <a:cubicBezTo>
                  <a:pt x="0" y="100696"/>
                  <a:pt x="100696" y="0"/>
                  <a:pt x="22491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48" name="Shape 45"/>
          <p:cNvSpPr/>
          <p:nvPr/>
        </p:nvSpPr>
        <p:spPr>
          <a:xfrm>
            <a:off x="10764133" y="5665860"/>
            <a:ext cx="163997" cy="187425"/>
          </a:xfrm>
          <a:custGeom>
            <a:avLst/>
            <a:gdLst/>
            <a:ahLst/>
            <a:cxnLst/>
            <a:rect l="l" t="t" r="r" b="b"/>
            <a:pathLst>
              <a:path w="163997" h="187425">
                <a:moveTo>
                  <a:pt x="11714" y="46856"/>
                </a:moveTo>
                <a:cubicBezTo>
                  <a:pt x="5235" y="46856"/>
                  <a:pt x="0" y="52091"/>
                  <a:pt x="0" y="58570"/>
                </a:cubicBezTo>
                <a:cubicBezTo>
                  <a:pt x="0" y="65050"/>
                  <a:pt x="5235" y="70284"/>
                  <a:pt x="11714" y="70284"/>
                </a:cubicBezTo>
                <a:lnTo>
                  <a:pt x="152283" y="70284"/>
                </a:lnTo>
                <a:cubicBezTo>
                  <a:pt x="158762" y="70284"/>
                  <a:pt x="163997" y="65050"/>
                  <a:pt x="163997" y="58570"/>
                </a:cubicBezTo>
                <a:cubicBezTo>
                  <a:pt x="163997" y="52091"/>
                  <a:pt x="158762" y="46856"/>
                  <a:pt x="152283" y="46856"/>
                </a:cubicBezTo>
                <a:lnTo>
                  <a:pt x="11714" y="46856"/>
                </a:lnTo>
                <a:close/>
                <a:moveTo>
                  <a:pt x="11714" y="117141"/>
                </a:moveTo>
                <a:cubicBezTo>
                  <a:pt x="5235" y="117141"/>
                  <a:pt x="0" y="122375"/>
                  <a:pt x="0" y="128855"/>
                </a:cubicBezTo>
                <a:cubicBezTo>
                  <a:pt x="0" y="135334"/>
                  <a:pt x="5235" y="140569"/>
                  <a:pt x="11714" y="140569"/>
                </a:cubicBezTo>
                <a:lnTo>
                  <a:pt x="152283" y="140569"/>
                </a:lnTo>
                <a:cubicBezTo>
                  <a:pt x="158762" y="140569"/>
                  <a:pt x="163997" y="135334"/>
                  <a:pt x="163997" y="128855"/>
                </a:cubicBezTo>
                <a:cubicBezTo>
                  <a:pt x="163997" y="122375"/>
                  <a:pt x="158762" y="117141"/>
                  <a:pt x="152283" y="117141"/>
                </a:cubicBezTo>
                <a:lnTo>
                  <a:pt x="11714" y="117141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9" name="Text 46"/>
          <p:cNvSpPr/>
          <p:nvPr/>
        </p:nvSpPr>
        <p:spPr>
          <a:xfrm>
            <a:off x="9992567" y="6059453"/>
            <a:ext cx="1705568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81" b="1" dirty="0">
                <a:solidFill>
                  <a:srgbClr val="10B98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Result</a:t>
            </a:r>
            <a:endParaRPr lang="en-US" sz="1600" dirty="0"/>
          </a:p>
        </p:txBody>
      </p:sp>
      <p:sp>
        <p:nvSpPr>
          <p:cNvPr id="50" name="Text 47"/>
          <p:cNvSpPr/>
          <p:nvPr/>
        </p:nvSpPr>
        <p:spPr>
          <a:xfrm>
            <a:off x="9997253" y="6321848"/>
            <a:ext cx="1696197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3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Fair consensus</a:t>
            </a:r>
            <a:endParaRPr lang="en-US" sz="1600" dirty="0"/>
          </a:p>
        </p:txBody>
      </p:sp>
      <p:sp>
        <p:nvSpPr>
          <p:cNvPr id="51" name="Text 48"/>
          <p:cNvSpPr/>
          <p:nvPr/>
        </p:nvSpPr>
        <p:spPr>
          <a:xfrm>
            <a:off x="10001939" y="6546758"/>
            <a:ext cx="1686826" cy="149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5" dirty="0">
                <a:solidFill>
                  <a:srgbClr val="E2E8F0">
                    <a:alpha val="5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 monopolies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B0F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4d5904587da65eb281d6e0a079ad0f7ce6013a40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4407" b="4407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B0F19">
                  <a:alpha val="95000"/>
                </a:srgbClr>
              </a:gs>
              <a:gs pos="50000">
                <a:srgbClr val="0B0F19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3810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0" y="0"/>
                </a:moveTo>
                <a:lnTo>
                  <a:pt x="76200" y="0"/>
                </a:lnTo>
                <a:lnTo>
                  <a:pt x="762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FFFFFF"/>
              </a:gs>
              <a:gs pos="0">
                <a:srgbClr val="8B5CF6"/>
              </a:gs>
              <a:gs pos="100000">
                <a:srgbClr val="22D3EE"/>
              </a:gs>
            </a:gsLst>
            <a:lin ang="5400000" scaled="1"/>
          </a:gradFill>
          <a:ln/>
        </p:spPr>
      </p:sp>
      <p:sp>
        <p:nvSpPr>
          <p:cNvPr id="5" name="Text 2"/>
          <p:cNvSpPr/>
          <p:nvPr/>
        </p:nvSpPr>
        <p:spPr>
          <a:xfrm>
            <a:off x="571500" y="438150"/>
            <a:ext cx="1695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105" kern="0" dirty="0">
                <a:solidFill>
                  <a:srgbClr val="8B5CF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Core Innovation 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7620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The "Ghost" &amp; Opposition System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12192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Accountability without censorship, truth over consensus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9255" y="1646555"/>
            <a:ext cx="5626735" cy="4264660"/>
          </a:xfrm>
          <a:custGeom>
            <a:avLst/>
            <a:gdLst/>
            <a:ahLst/>
            <a:cxnLst/>
            <a:rect l="l" t="t" r="r" b="b"/>
            <a:pathLst>
              <a:path w="5626735" h="4264660">
                <a:moveTo>
                  <a:pt x="152419" y="0"/>
                </a:moveTo>
                <a:lnTo>
                  <a:pt x="5474316" y="0"/>
                </a:lnTo>
                <a:cubicBezTo>
                  <a:pt x="5558495" y="0"/>
                  <a:pt x="5626735" y="68240"/>
                  <a:pt x="5626735" y="152419"/>
                </a:cubicBezTo>
                <a:lnTo>
                  <a:pt x="5626735" y="4112241"/>
                </a:lnTo>
                <a:cubicBezTo>
                  <a:pt x="5626735" y="4196420"/>
                  <a:pt x="5558495" y="4264660"/>
                  <a:pt x="5474316" y="4264660"/>
                </a:cubicBezTo>
                <a:lnTo>
                  <a:pt x="152419" y="4264660"/>
                </a:lnTo>
                <a:cubicBezTo>
                  <a:pt x="68240" y="4264660"/>
                  <a:pt x="0" y="4196420"/>
                  <a:pt x="0" y="4112241"/>
                </a:cubicBezTo>
                <a:lnTo>
                  <a:pt x="0" y="152419"/>
                </a:lnTo>
                <a:cubicBezTo>
                  <a:pt x="0" y="68297"/>
                  <a:pt x="68297" y="0"/>
                  <a:pt x="152419" y="0"/>
                </a:cubicBezTo>
                <a:close/>
              </a:path>
            </a:pathLst>
          </a:custGeom>
          <a:gradFill rotWithShape="1" flip="none">
            <a:gsLst>
              <a:gs pos="0">
                <a:srgbClr val="8B5CF6">
                  <a:alpha val="20000"/>
                </a:srgbClr>
              </a:gs>
              <a:gs pos="100000">
                <a:srgbClr val="8B5CF6">
                  <a:alpha val="5000"/>
                </a:srgbClr>
              </a:gs>
            </a:gsLst>
            <a:lin ang="2700000" scaled="1"/>
          </a:gradFill>
          <a:ln w="22013">
            <a:solidFill>
              <a:srgbClr val="8B5CF6">
                <a:alpha val="50196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6110" y="188341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rotWithShape="1" flip="none">
            <a:gsLst>
              <a:gs pos="0">
                <a:srgbClr val="8B5CF6"/>
              </a:gs>
              <a:gs pos="100000">
                <a:srgbClr val="6D28D9"/>
              </a:gs>
            </a:gsLst>
            <a:lin ang="2700000" scaled="1"/>
          </a:gradFill>
          <a:ln/>
          <a:effectLst>
            <a:outerShdw sx="100000" sy="100000" kx="0" ky="0" algn="bl" rotWithShape="0" blurRad="285750" dist="50800" dir="2700000">
              <a:srgbClr val="8b5cf6">
                <a:alpha val="50196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826135" y="2045336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22380" y="260691"/>
                </a:moveTo>
                <a:lnTo>
                  <a:pt x="16129" y="265714"/>
                </a:lnTo>
                <a:cubicBezTo>
                  <a:pt x="14343" y="267109"/>
                  <a:pt x="12167" y="267891"/>
                  <a:pt x="9934" y="267891"/>
                </a:cubicBezTo>
                <a:cubicBezTo>
                  <a:pt x="4465" y="267891"/>
                  <a:pt x="0" y="263426"/>
                  <a:pt x="0" y="257956"/>
                </a:cubicBezTo>
                <a:lnTo>
                  <a:pt x="0" y="107156"/>
                </a:lnTo>
                <a:cubicBezTo>
                  <a:pt x="0" y="47997"/>
                  <a:pt x="47997" y="0"/>
                  <a:pt x="107156" y="0"/>
                </a:cubicBezTo>
                <a:cubicBezTo>
                  <a:pt x="166315" y="0"/>
                  <a:pt x="214313" y="47997"/>
                  <a:pt x="214313" y="107156"/>
                </a:cubicBezTo>
                <a:lnTo>
                  <a:pt x="214313" y="257956"/>
                </a:lnTo>
                <a:cubicBezTo>
                  <a:pt x="214313" y="263426"/>
                  <a:pt x="209848" y="267891"/>
                  <a:pt x="204378" y="267891"/>
                </a:cubicBezTo>
                <a:cubicBezTo>
                  <a:pt x="202146" y="267891"/>
                  <a:pt x="199969" y="267109"/>
                  <a:pt x="198183" y="265714"/>
                </a:cubicBezTo>
                <a:lnTo>
                  <a:pt x="191932" y="260691"/>
                </a:lnTo>
                <a:cubicBezTo>
                  <a:pt x="184454" y="254719"/>
                  <a:pt x="173627" y="255668"/>
                  <a:pt x="167320" y="262868"/>
                </a:cubicBezTo>
                <a:lnTo>
                  <a:pt x="150298" y="282401"/>
                </a:lnTo>
                <a:cubicBezTo>
                  <a:pt x="148456" y="284522"/>
                  <a:pt x="145721" y="285750"/>
                  <a:pt x="142875" y="285750"/>
                </a:cubicBezTo>
                <a:cubicBezTo>
                  <a:pt x="140029" y="285750"/>
                  <a:pt x="137350" y="284522"/>
                  <a:pt x="135452" y="282401"/>
                </a:cubicBezTo>
                <a:lnTo>
                  <a:pt x="120607" y="265379"/>
                </a:lnTo>
                <a:cubicBezTo>
                  <a:pt x="113519" y="257231"/>
                  <a:pt x="100850" y="257231"/>
                  <a:pt x="93706" y="265379"/>
                </a:cubicBezTo>
                <a:lnTo>
                  <a:pt x="78860" y="282401"/>
                </a:lnTo>
                <a:cubicBezTo>
                  <a:pt x="77019" y="284522"/>
                  <a:pt x="74284" y="285750"/>
                  <a:pt x="71438" y="285750"/>
                </a:cubicBezTo>
                <a:cubicBezTo>
                  <a:pt x="68591" y="285750"/>
                  <a:pt x="65912" y="284522"/>
                  <a:pt x="64015" y="282401"/>
                </a:cubicBezTo>
                <a:lnTo>
                  <a:pt x="46992" y="262868"/>
                </a:lnTo>
                <a:cubicBezTo>
                  <a:pt x="40686" y="255668"/>
                  <a:pt x="29859" y="254719"/>
                  <a:pt x="22380" y="260691"/>
                </a:cubicBezTo>
                <a:close/>
                <a:moveTo>
                  <a:pt x="89297" y="107156"/>
                </a:moveTo>
                <a:cubicBezTo>
                  <a:pt x="89297" y="97299"/>
                  <a:pt x="81294" y="89297"/>
                  <a:pt x="71438" y="89297"/>
                </a:cubicBezTo>
                <a:cubicBezTo>
                  <a:pt x="61581" y="89297"/>
                  <a:pt x="53578" y="97299"/>
                  <a:pt x="53578" y="107156"/>
                </a:cubicBezTo>
                <a:cubicBezTo>
                  <a:pt x="53578" y="117013"/>
                  <a:pt x="61581" y="125016"/>
                  <a:pt x="71438" y="125016"/>
                </a:cubicBezTo>
                <a:cubicBezTo>
                  <a:pt x="81294" y="125016"/>
                  <a:pt x="89297" y="117013"/>
                  <a:pt x="89297" y="107156"/>
                </a:cubicBezTo>
                <a:close/>
                <a:moveTo>
                  <a:pt x="142875" y="125016"/>
                </a:moveTo>
                <a:cubicBezTo>
                  <a:pt x="152732" y="125016"/>
                  <a:pt x="160734" y="117013"/>
                  <a:pt x="160734" y="107156"/>
                </a:cubicBezTo>
                <a:cubicBezTo>
                  <a:pt x="160734" y="97299"/>
                  <a:pt x="152732" y="89297"/>
                  <a:pt x="142875" y="89297"/>
                </a:cubicBezTo>
                <a:cubicBezTo>
                  <a:pt x="133018" y="89297"/>
                  <a:pt x="125016" y="97299"/>
                  <a:pt x="125016" y="107156"/>
                </a:cubicBezTo>
                <a:cubicBezTo>
                  <a:pt x="125016" y="117013"/>
                  <a:pt x="133018" y="125016"/>
                  <a:pt x="142875" y="12501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1388110" y="1940561"/>
            <a:ext cx="18002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The Ghost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388110" y="2245361"/>
            <a:ext cx="1752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5C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Mathematical Accountability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42620" y="2645411"/>
            <a:ext cx="5131435" cy="1143000"/>
          </a:xfrm>
          <a:custGeom>
            <a:avLst/>
            <a:gdLst/>
            <a:ahLst/>
            <a:cxnLst/>
            <a:rect l="l" t="t" r="r" b="b"/>
            <a:pathLst>
              <a:path w="5131435" h="1143000">
                <a:moveTo>
                  <a:pt x="33020" y="0"/>
                </a:moveTo>
                <a:lnTo>
                  <a:pt x="5017135" y="0"/>
                </a:lnTo>
                <a:cubicBezTo>
                  <a:pt x="5080219" y="0"/>
                  <a:pt x="5131435" y="51216"/>
                  <a:pt x="5131435" y="114300"/>
                </a:cubicBezTo>
                <a:lnTo>
                  <a:pt x="5131435" y="1028700"/>
                </a:lnTo>
                <a:cubicBezTo>
                  <a:pt x="5131435" y="1091784"/>
                  <a:pt x="5080219" y="1143000"/>
                  <a:pt x="5017135" y="1143000"/>
                </a:cubicBezTo>
                <a:lnTo>
                  <a:pt x="33020" y="1143000"/>
                </a:lnTo>
                <a:cubicBezTo>
                  <a:pt x="14784" y="1143000"/>
                  <a:pt x="0" y="1128216"/>
                  <a:pt x="0" y="1109980"/>
                </a:cubicBezTo>
                <a:lnTo>
                  <a:pt x="0" y="33020"/>
                </a:lnTo>
                <a:cubicBezTo>
                  <a:pt x="0" y="14796"/>
                  <a:pt x="14796" y="0"/>
                  <a:pt x="33020" y="0"/>
                </a:cubicBezTo>
                <a:close/>
              </a:path>
            </a:pathLst>
          </a:custGeom>
          <a:solidFill>
            <a:srgbClr val="0B0F19">
              <a:alpha val="6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642620" y="2645411"/>
            <a:ext cx="33020" cy="1143000"/>
          </a:xfrm>
          <a:custGeom>
            <a:avLst/>
            <a:gdLst/>
            <a:ahLst/>
            <a:cxnLst/>
            <a:rect l="l" t="t" r="r" b="b"/>
            <a:pathLst>
              <a:path w="33020" h="1143000">
                <a:moveTo>
                  <a:pt x="33020" y="0"/>
                </a:moveTo>
                <a:lnTo>
                  <a:pt x="33020" y="0"/>
                </a:lnTo>
                <a:lnTo>
                  <a:pt x="33020" y="1143000"/>
                </a:lnTo>
                <a:lnTo>
                  <a:pt x="33020" y="1143000"/>
                </a:lnTo>
                <a:cubicBezTo>
                  <a:pt x="14784" y="1143000"/>
                  <a:pt x="0" y="1128216"/>
                  <a:pt x="0" y="1109980"/>
                </a:cubicBezTo>
                <a:lnTo>
                  <a:pt x="0" y="33020"/>
                </a:lnTo>
                <a:cubicBezTo>
                  <a:pt x="0" y="14784"/>
                  <a:pt x="14784" y="0"/>
                  <a:pt x="33020" y="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15" name="Shape 12"/>
          <p:cNvSpPr/>
          <p:nvPr/>
        </p:nvSpPr>
        <p:spPr>
          <a:xfrm>
            <a:off x="835342" y="284543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2067" y="76516"/>
                </a:moveTo>
                <a:cubicBezTo>
                  <a:pt x="26521" y="45374"/>
                  <a:pt x="53344" y="21431"/>
                  <a:pt x="85725" y="21431"/>
                </a:cubicBezTo>
                <a:cubicBezTo>
                  <a:pt x="103473" y="21431"/>
                  <a:pt x="119546" y="28631"/>
                  <a:pt x="131199" y="40251"/>
                </a:cubicBezTo>
                <a:cubicBezTo>
                  <a:pt x="131266" y="40318"/>
                  <a:pt x="131333" y="40385"/>
                  <a:pt x="131400" y="40451"/>
                </a:cubicBezTo>
                <a:lnTo>
                  <a:pt x="133945" y="42863"/>
                </a:lnTo>
                <a:lnTo>
                  <a:pt x="117905" y="42863"/>
                </a:lnTo>
                <a:cubicBezTo>
                  <a:pt x="111978" y="42863"/>
                  <a:pt x="107190" y="47651"/>
                  <a:pt x="107190" y="53578"/>
                </a:cubicBezTo>
                <a:cubicBezTo>
                  <a:pt x="107190" y="59505"/>
                  <a:pt x="111978" y="64294"/>
                  <a:pt x="117905" y="64294"/>
                </a:cubicBezTo>
                <a:lnTo>
                  <a:pt x="160768" y="64294"/>
                </a:lnTo>
                <a:cubicBezTo>
                  <a:pt x="166695" y="64294"/>
                  <a:pt x="171483" y="59505"/>
                  <a:pt x="171483" y="53578"/>
                </a:cubicBezTo>
                <a:lnTo>
                  <a:pt x="171483" y="10716"/>
                </a:lnTo>
                <a:cubicBezTo>
                  <a:pt x="171483" y="4789"/>
                  <a:pt x="166695" y="0"/>
                  <a:pt x="160768" y="0"/>
                </a:cubicBezTo>
                <a:cubicBezTo>
                  <a:pt x="154841" y="0"/>
                  <a:pt x="150052" y="4789"/>
                  <a:pt x="150052" y="10716"/>
                </a:cubicBezTo>
                <a:lnTo>
                  <a:pt x="150052" y="28597"/>
                </a:lnTo>
                <a:lnTo>
                  <a:pt x="146268" y="25014"/>
                </a:lnTo>
                <a:cubicBezTo>
                  <a:pt x="130764" y="9577"/>
                  <a:pt x="109333" y="0"/>
                  <a:pt x="85725" y="0"/>
                </a:cubicBezTo>
                <a:cubicBezTo>
                  <a:pt x="42528" y="0"/>
                  <a:pt x="6798" y="31946"/>
                  <a:pt x="871" y="73502"/>
                </a:cubicBezTo>
                <a:cubicBezTo>
                  <a:pt x="33" y="79363"/>
                  <a:pt x="4085" y="84787"/>
                  <a:pt x="9945" y="85625"/>
                </a:cubicBezTo>
                <a:cubicBezTo>
                  <a:pt x="15806" y="86462"/>
                  <a:pt x="21230" y="82376"/>
                  <a:pt x="22067" y="76550"/>
                </a:cubicBezTo>
                <a:close/>
                <a:moveTo>
                  <a:pt x="170579" y="97948"/>
                </a:moveTo>
                <a:cubicBezTo>
                  <a:pt x="171417" y="92087"/>
                  <a:pt x="167331" y="86663"/>
                  <a:pt x="161505" y="85825"/>
                </a:cubicBezTo>
                <a:cubicBezTo>
                  <a:pt x="155678" y="84988"/>
                  <a:pt x="150220" y="89074"/>
                  <a:pt x="149383" y="94900"/>
                </a:cubicBezTo>
                <a:cubicBezTo>
                  <a:pt x="144929" y="126043"/>
                  <a:pt x="118106" y="149985"/>
                  <a:pt x="85725" y="149985"/>
                </a:cubicBezTo>
                <a:cubicBezTo>
                  <a:pt x="67977" y="149985"/>
                  <a:pt x="51904" y="142786"/>
                  <a:pt x="40251" y="131166"/>
                </a:cubicBezTo>
                <a:cubicBezTo>
                  <a:pt x="40184" y="131099"/>
                  <a:pt x="40117" y="131032"/>
                  <a:pt x="40050" y="130965"/>
                </a:cubicBezTo>
                <a:lnTo>
                  <a:pt x="37505" y="128554"/>
                </a:lnTo>
                <a:lnTo>
                  <a:pt x="53545" y="128554"/>
                </a:lnTo>
                <a:cubicBezTo>
                  <a:pt x="59472" y="128554"/>
                  <a:pt x="64260" y="123765"/>
                  <a:pt x="64260" y="117838"/>
                </a:cubicBezTo>
                <a:cubicBezTo>
                  <a:pt x="64260" y="111911"/>
                  <a:pt x="59472" y="107123"/>
                  <a:pt x="53545" y="107123"/>
                </a:cubicBezTo>
                <a:lnTo>
                  <a:pt x="10716" y="107156"/>
                </a:lnTo>
                <a:cubicBezTo>
                  <a:pt x="7869" y="107156"/>
                  <a:pt x="5123" y="108295"/>
                  <a:pt x="3114" y="110337"/>
                </a:cubicBezTo>
                <a:cubicBezTo>
                  <a:pt x="1105" y="112380"/>
                  <a:pt x="-33" y="115093"/>
                  <a:pt x="0" y="117972"/>
                </a:cubicBezTo>
                <a:lnTo>
                  <a:pt x="335" y="160500"/>
                </a:lnTo>
                <a:cubicBezTo>
                  <a:pt x="368" y="166427"/>
                  <a:pt x="5224" y="171182"/>
                  <a:pt x="11151" y="171115"/>
                </a:cubicBezTo>
                <a:cubicBezTo>
                  <a:pt x="17078" y="171048"/>
                  <a:pt x="21833" y="166226"/>
                  <a:pt x="21766" y="160299"/>
                </a:cubicBezTo>
                <a:lnTo>
                  <a:pt x="21632" y="143054"/>
                </a:lnTo>
                <a:lnTo>
                  <a:pt x="25215" y="146436"/>
                </a:lnTo>
                <a:cubicBezTo>
                  <a:pt x="40719" y="161873"/>
                  <a:pt x="62117" y="171450"/>
                  <a:pt x="85725" y="171450"/>
                </a:cubicBezTo>
                <a:cubicBezTo>
                  <a:pt x="128922" y="171450"/>
                  <a:pt x="164652" y="139504"/>
                  <a:pt x="170579" y="97948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16" name="Text 13"/>
          <p:cNvSpPr/>
          <p:nvPr/>
        </p:nvSpPr>
        <p:spPr>
          <a:xfrm>
            <a:off x="1030605" y="2797811"/>
            <a:ext cx="4676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Digital Tombstone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11530" y="3140711"/>
            <a:ext cx="48863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Deleted rumors aren't erased. They leave a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8B5C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mathematical tombstone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that affects related trust scores.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42620" y="3940811"/>
            <a:ext cx="5131435" cy="1143000"/>
          </a:xfrm>
          <a:custGeom>
            <a:avLst/>
            <a:gdLst/>
            <a:ahLst/>
            <a:cxnLst/>
            <a:rect l="l" t="t" r="r" b="b"/>
            <a:pathLst>
              <a:path w="5131435" h="1143000">
                <a:moveTo>
                  <a:pt x="33020" y="0"/>
                </a:moveTo>
                <a:lnTo>
                  <a:pt x="5017135" y="0"/>
                </a:lnTo>
                <a:cubicBezTo>
                  <a:pt x="5080219" y="0"/>
                  <a:pt x="5131435" y="51216"/>
                  <a:pt x="5131435" y="114300"/>
                </a:cubicBezTo>
                <a:lnTo>
                  <a:pt x="5131435" y="1028700"/>
                </a:lnTo>
                <a:cubicBezTo>
                  <a:pt x="5131435" y="1091784"/>
                  <a:pt x="5080219" y="1143000"/>
                  <a:pt x="5017135" y="1143000"/>
                </a:cubicBezTo>
                <a:lnTo>
                  <a:pt x="33020" y="1143000"/>
                </a:lnTo>
                <a:cubicBezTo>
                  <a:pt x="14784" y="1143000"/>
                  <a:pt x="0" y="1128216"/>
                  <a:pt x="0" y="1109980"/>
                </a:cubicBezTo>
                <a:lnTo>
                  <a:pt x="0" y="33020"/>
                </a:lnTo>
                <a:cubicBezTo>
                  <a:pt x="0" y="14796"/>
                  <a:pt x="14796" y="0"/>
                  <a:pt x="33020" y="0"/>
                </a:cubicBezTo>
                <a:close/>
              </a:path>
            </a:pathLst>
          </a:custGeom>
          <a:solidFill>
            <a:srgbClr val="0B0F19">
              <a:alpha val="60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642620" y="3940811"/>
            <a:ext cx="33020" cy="1143000"/>
          </a:xfrm>
          <a:custGeom>
            <a:avLst/>
            <a:gdLst/>
            <a:ahLst/>
            <a:cxnLst/>
            <a:rect l="l" t="t" r="r" b="b"/>
            <a:pathLst>
              <a:path w="33020" h="1143000">
                <a:moveTo>
                  <a:pt x="33020" y="0"/>
                </a:moveTo>
                <a:lnTo>
                  <a:pt x="33020" y="0"/>
                </a:lnTo>
                <a:lnTo>
                  <a:pt x="33020" y="1143000"/>
                </a:lnTo>
                <a:lnTo>
                  <a:pt x="33020" y="1143000"/>
                </a:lnTo>
                <a:cubicBezTo>
                  <a:pt x="14784" y="1143000"/>
                  <a:pt x="0" y="1128216"/>
                  <a:pt x="0" y="1109980"/>
                </a:cubicBezTo>
                <a:lnTo>
                  <a:pt x="0" y="33020"/>
                </a:lnTo>
                <a:cubicBezTo>
                  <a:pt x="0" y="14784"/>
                  <a:pt x="14784" y="0"/>
                  <a:pt x="33020" y="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20" name="Shape 17"/>
          <p:cNvSpPr/>
          <p:nvPr/>
        </p:nvSpPr>
        <p:spPr>
          <a:xfrm>
            <a:off x="824627" y="4140836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40475" y="32147"/>
                </a:moveTo>
                <a:cubicBezTo>
                  <a:pt x="134916" y="32147"/>
                  <a:pt x="129525" y="33654"/>
                  <a:pt x="124804" y="36400"/>
                </a:cubicBezTo>
                <a:cubicBezTo>
                  <a:pt x="119513" y="31042"/>
                  <a:pt x="113351" y="26555"/>
                  <a:pt x="106553" y="23173"/>
                </a:cubicBezTo>
                <a:cubicBezTo>
                  <a:pt x="115997" y="15136"/>
                  <a:pt x="128018" y="10716"/>
                  <a:pt x="140475" y="10716"/>
                </a:cubicBezTo>
                <a:cubicBezTo>
                  <a:pt x="169407" y="10716"/>
                  <a:pt x="192881" y="34156"/>
                  <a:pt x="192881" y="63122"/>
                </a:cubicBezTo>
                <a:cubicBezTo>
                  <a:pt x="192881" y="77019"/>
                  <a:pt x="187356" y="90346"/>
                  <a:pt x="177545" y="100158"/>
                </a:cubicBezTo>
                <a:lnTo>
                  <a:pt x="153736" y="123966"/>
                </a:lnTo>
                <a:cubicBezTo>
                  <a:pt x="143924" y="133778"/>
                  <a:pt x="130597" y="139303"/>
                  <a:pt x="116700" y="139303"/>
                </a:cubicBezTo>
                <a:cubicBezTo>
                  <a:pt x="87768" y="139303"/>
                  <a:pt x="64294" y="115863"/>
                  <a:pt x="64294" y="86897"/>
                </a:cubicBezTo>
                <a:cubicBezTo>
                  <a:pt x="64294" y="86395"/>
                  <a:pt x="64294" y="85892"/>
                  <a:pt x="64327" y="85390"/>
                </a:cubicBezTo>
                <a:cubicBezTo>
                  <a:pt x="64495" y="79463"/>
                  <a:pt x="69417" y="74808"/>
                  <a:pt x="75344" y="74976"/>
                </a:cubicBezTo>
                <a:cubicBezTo>
                  <a:pt x="81271" y="75143"/>
                  <a:pt x="85926" y="80066"/>
                  <a:pt x="85758" y="85993"/>
                </a:cubicBezTo>
                <a:cubicBezTo>
                  <a:pt x="85758" y="86294"/>
                  <a:pt x="85758" y="86596"/>
                  <a:pt x="85758" y="86864"/>
                </a:cubicBezTo>
                <a:cubicBezTo>
                  <a:pt x="85758" y="103975"/>
                  <a:pt x="99622" y="117838"/>
                  <a:pt x="116733" y="117838"/>
                </a:cubicBezTo>
                <a:cubicBezTo>
                  <a:pt x="124937" y="117838"/>
                  <a:pt x="132807" y="114590"/>
                  <a:pt x="138633" y="108764"/>
                </a:cubicBezTo>
                <a:lnTo>
                  <a:pt x="162442" y="84955"/>
                </a:lnTo>
                <a:cubicBezTo>
                  <a:pt x="168235" y="79162"/>
                  <a:pt x="171517" y="71259"/>
                  <a:pt x="171517" y="63055"/>
                </a:cubicBezTo>
                <a:cubicBezTo>
                  <a:pt x="171517" y="45943"/>
                  <a:pt x="157654" y="32080"/>
                  <a:pt x="140542" y="32080"/>
                </a:cubicBezTo>
                <a:close/>
                <a:moveTo>
                  <a:pt x="92154" y="58032"/>
                </a:moveTo>
                <a:cubicBezTo>
                  <a:pt x="91518" y="57764"/>
                  <a:pt x="90882" y="57396"/>
                  <a:pt x="90313" y="56994"/>
                </a:cubicBezTo>
                <a:cubicBezTo>
                  <a:pt x="86093" y="54817"/>
                  <a:pt x="81271" y="53578"/>
                  <a:pt x="76215" y="53578"/>
                </a:cubicBezTo>
                <a:cubicBezTo>
                  <a:pt x="68011" y="53578"/>
                  <a:pt x="60141" y="56826"/>
                  <a:pt x="54315" y="62653"/>
                </a:cubicBezTo>
                <a:lnTo>
                  <a:pt x="30506" y="86462"/>
                </a:lnTo>
                <a:cubicBezTo>
                  <a:pt x="24713" y="92255"/>
                  <a:pt x="21431" y="100158"/>
                  <a:pt x="21431" y="108362"/>
                </a:cubicBezTo>
                <a:cubicBezTo>
                  <a:pt x="21431" y="125473"/>
                  <a:pt x="35295" y="139337"/>
                  <a:pt x="52406" y="139337"/>
                </a:cubicBezTo>
                <a:cubicBezTo>
                  <a:pt x="57931" y="139337"/>
                  <a:pt x="63323" y="137863"/>
                  <a:pt x="68044" y="135117"/>
                </a:cubicBezTo>
                <a:cubicBezTo>
                  <a:pt x="73335" y="140475"/>
                  <a:pt x="79497" y="144962"/>
                  <a:pt x="86328" y="148344"/>
                </a:cubicBezTo>
                <a:cubicBezTo>
                  <a:pt x="76885" y="156348"/>
                  <a:pt x="64897" y="160801"/>
                  <a:pt x="52406" y="160801"/>
                </a:cubicBezTo>
                <a:cubicBezTo>
                  <a:pt x="23474" y="160801"/>
                  <a:pt x="0" y="137361"/>
                  <a:pt x="0" y="108395"/>
                </a:cubicBezTo>
                <a:cubicBezTo>
                  <a:pt x="0" y="94498"/>
                  <a:pt x="5525" y="81171"/>
                  <a:pt x="15337" y="71359"/>
                </a:cubicBezTo>
                <a:lnTo>
                  <a:pt x="39146" y="47551"/>
                </a:lnTo>
                <a:cubicBezTo>
                  <a:pt x="48957" y="37739"/>
                  <a:pt x="62285" y="32214"/>
                  <a:pt x="76181" y="32214"/>
                </a:cubicBezTo>
                <a:cubicBezTo>
                  <a:pt x="105181" y="32214"/>
                  <a:pt x="128588" y="55855"/>
                  <a:pt x="128588" y="84754"/>
                </a:cubicBezTo>
                <a:cubicBezTo>
                  <a:pt x="128588" y="85189"/>
                  <a:pt x="128588" y="85625"/>
                  <a:pt x="128588" y="86060"/>
                </a:cubicBezTo>
                <a:cubicBezTo>
                  <a:pt x="128454" y="91987"/>
                  <a:pt x="123531" y="96642"/>
                  <a:pt x="117604" y="96508"/>
                </a:cubicBezTo>
                <a:cubicBezTo>
                  <a:pt x="111677" y="96374"/>
                  <a:pt x="107022" y="91451"/>
                  <a:pt x="107156" y="85524"/>
                </a:cubicBezTo>
                <a:cubicBezTo>
                  <a:pt x="107156" y="85256"/>
                  <a:pt x="107156" y="85022"/>
                  <a:pt x="107156" y="84754"/>
                </a:cubicBezTo>
                <a:cubicBezTo>
                  <a:pt x="107156" y="73469"/>
                  <a:pt x="101129" y="63557"/>
                  <a:pt x="92154" y="58099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21" name="Text 18"/>
          <p:cNvSpPr/>
          <p:nvPr/>
        </p:nvSpPr>
        <p:spPr>
          <a:xfrm>
            <a:off x="1030605" y="4093211"/>
            <a:ext cx="4676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Reputation Cascade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11530" y="4436111"/>
            <a:ext cx="48863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Users who supported debunked claims see their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8B5C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karma decay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over time, creating lasting accountability.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630238" y="5240338"/>
            <a:ext cx="5142230" cy="427355"/>
          </a:xfrm>
          <a:custGeom>
            <a:avLst/>
            <a:gdLst/>
            <a:ahLst/>
            <a:cxnLst/>
            <a:rect l="l" t="t" r="r" b="b"/>
            <a:pathLst>
              <a:path w="5142230" h="427355">
                <a:moveTo>
                  <a:pt x="76202" y="0"/>
                </a:moveTo>
                <a:lnTo>
                  <a:pt x="5066028" y="0"/>
                </a:lnTo>
                <a:cubicBezTo>
                  <a:pt x="5108113" y="0"/>
                  <a:pt x="5142230" y="34117"/>
                  <a:pt x="5142230" y="76202"/>
                </a:cubicBezTo>
                <a:lnTo>
                  <a:pt x="5142230" y="351153"/>
                </a:lnTo>
                <a:cubicBezTo>
                  <a:pt x="5142230" y="393238"/>
                  <a:pt x="5108113" y="427355"/>
                  <a:pt x="5066028" y="427355"/>
                </a:cubicBezTo>
                <a:lnTo>
                  <a:pt x="76202" y="427355"/>
                </a:lnTo>
                <a:cubicBezTo>
                  <a:pt x="34117" y="427355"/>
                  <a:pt x="0" y="393238"/>
                  <a:pt x="0" y="35115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B5CF6">
              <a:alpha val="10196"/>
            </a:srgbClr>
          </a:solidFill>
          <a:ln w="11007">
            <a:solidFill>
              <a:srgbClr val="8B5CF6">
                <a:alpha val="30196"/>
              </a:srgbClr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2022634" y="537908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58341" y="41672"/>
                </a:moveTo>
                <a:cubicBezTo>
                  <a:pt x="58341" y="37072"/>
                  <a:pt x="62075" y="33337"/>
                  <a:pt x="66675" y="33337"/>
                </a:cubicBezTo>
                <a:cubicBezTo>
                  <a:pt x="71275" y="33337"/>
                  <a:pt x="75009" y="37072"/>
                  <a:pt x="75009" y="41672"/>
                </a:cubicBezTo>
                <a:cubicBezTo>
                  <a:pt x="75009" y="46272"/>
                  <a:pt x="71275" y="50006"/>
                  <a:pt x="66675" y="50006"/>
                </a:cubicBezTo>
                <a:cubicBezTo>
                  <a:pt x="62075" y="50006"/>
                  <a:pt x="58341" y="46272"/>
                  <a:pt x="58341" y="41672"/>
                </a:cubicBezTo>
                <a:close/>
                <a:moveTo>
                  <a:pt x="56257" y="58341"/>
                </a:moveTo>
                <a:lnTo>
                  <a:pt x="68759" y="58341"/>
                </a:lnTo>
                <a:cubicBezTo>
                  <a:pt x="72223" y="58341"/>
                  <a:pt x="75009" y="61127"/>
                  <a:pt x="75009" y="64591"/>
                </a:cubicBezTo>
                <a:lnTo>
                  <a:pt x="75009" y="87511"/>
                </a:lnTo>
                <a:lnTo>
                  <a:pt x="77093" y="87511"/>
                </a:lnTo>
                <a:cubicBezTo>
                  <a:pt x="80557" y="87511"/>
                  <a:pt x="83344" y="90298"/>
                  <a:pt x="83344" y="93762"/>
                </a:cubicBezTo>
                <a:cubicBezTo>
                  <a:pt x="83344" y="97226"/>
                  <a:pt x="80557" y="100013"/>
                  <a:pt x="77093" y="100013"/>
                </a:cubicBezTo>
                <a:lnTo>
                  <a:pt x="56257" y="100013"/>
                </a:lnTo>
                <a:cubicBezTo>
                  <a:pt x="52793" y="100013"/>
                  <a:pt x="50006" y="97226"/>
                  <a:pt x="50006" y="93762"/>
                </a:cubicBezTo>
                <a:cubicBezTo>
                  <a:pt x="50006" y="90298"/>
                  <a:pt x="52793" y="87511"/>
                  <a:pt x="56257" y="87511"/>
                </a:cubicBezTo>
                <a:lnTo>
                  <a:pt x="62508" y="87511"/>
                </a:lnTo>
                <a:lnTo>
                  <a:pt x="62508" y="70842"/>
                </a:lnTo>
                <a:lnTo>
                  <a:pt x="56257" y="70842"/>
                </a:lnTo>
                <a:cubicBezTo>
                  <a:pt x="52793" y="70842"/>
                  <a:pt x="50006" y="68055"/>
                  <a:pt x="50006" y="64591"/>
                </a:cubicBezTo>
                <a:cubicBezTo>
                  <a:pt x="50006" y="61127"/>
                  <a:pt x="52793" y="58341"/>
                  <a:pt x="56257" y="58341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25" name="Text 22"/>
          <p:cNvSpPr/>
          <p:nvPr/>
        </p:nvSpPr>
        <p:spPr>
          <a:xfrm>
            <a:off x="2239804" y="5359082"/>
            <a:ext cx="2190750" cy="1898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8B5C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Transparency without permanence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6180455" y="1646555"/>
            <a:ext cx="5626735" cy="4264660"/>
          </a:xfrm>
          <a:custGeom>
            <a:avLst/>
            <a:gdLst/>
            <a:ahLst/>
            <a:cxnLst/>
            <a:rect l="l" t="t" r="r" b="b"/>
            <a:pathLst>
              <a:path w="5626735" h="4264660">
                <a:moveTo>
                  <a:pt x="152419" y="0"/>
                </a:moveTo>
                <a:lnTo>
                  <a:pt x="5474316" y="0"/>
                </a:lnTo>
                <a:cubicBezTo>
                  <a:pt x="5558495" y="0"/>
                  <a:pt x="5626735" y="68240"/>
                  <a:pt x="5626735" y="152419"/>
                </a:cubicBezTo>
                <a:lnTo>
                  <a:pt x="5626735" y="4112241"/>
                </a:lnTo>
                <a:cubicBezTo>
                  <a:pt x="5626735" y="4196420"/>
                  <a:pt x="5558495" y="4264660"/>
                  <a:pt x="5474316" y="4264660"/>
                </a:cubicBezTo>
                <a:lnTo>
                  <a:pt x="152419" y="4264660"/>
                </a:lnTo>
                <a:cubicBezTo>
                  <a:pt x="68240" y="4264660"/>
                  <a:pt x="0" y="4196420"/>
                  <a:pt x="0" y="4112241"/>
                </a:cubicBezTo>
                <a:lnTo>
                  <a:pt x="0" y="152419"/>
                </a:lnTo>
                <a:cubicBezTo>
                  <a:pt x="0" y="68297"/>
                  <a:pt x="68297" y="0"/>
                  <a:pt x="152419" y="0"/>
                </a:cubicBezTo>
                <a:close/>
              </a:path>
            </a:pathLst>
          </a:custGeom>
          <a:gradFill rotWithShape="1" flip="none">
            <a:gsLst>
              <a:gs pos="0">
                <a:srgbClr val="EF4444">
                  <a:alpha val="20000"/>
                </a:srgbClr>
              </a:gs>
              <a:gs pos="100000">
                <a:srgbClr val="EF4444">
                  <a:alpha val="5000"/>
                </a:srgbClr>
              </a:gs>
            </a:gsLst>
            <a:lin ang="2700000" scaled="1"/>
          </a:gradFill>
          <a:ln w="22013">
            <a:solidFill>
              <a:srgbClr val="EF4444">
                <a:alpha val="50196"/>
              </a:srgbClr>
            </a:solidFill>
            <a:prstDash val="solid"/>
          </a:ln>
        </p:spPr>
      </p:sp>
      <p:sp>
        <p:nvSpPr>
          <p:cNvPr id="27" name="Shape 24"/>
          <p:cNvSpPr/>
          <p:nvPr/>
        </p:nvSpPr>
        <p:spPr>
          <a:xfrm>
            <a:off x="6417310" y="188341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rotWithShape="1" flip="none">
            <a:gsLst>
              <a:gs pos="0">
                <a:srgbClr val="EF4444"/>
              </a:gs>
              <a:gs pos="100000">
                <a:srgbClr val="DC2626"/>
              </a:gs>
            </a:gsLst>
            <a:lin ang="2700000" scaled="1"/>
          </a:gradFill>
          <a:ln/>
          <a:effectLst>
            <a:outerShdw sx="100000" sy="100000" kx="0" ky="0" algn="bl" rotWithShape="0" blurRad="285750" dist="50800" dir="2700000">
              <a:srgbClr val="ef4444">
                <a:alpha val="50196"/>
              </a:srgbClr>
            </a:outerShdw>
          </a:effectLst>
        </p:spPr>
      </p:sp>
      <p:sp>
        <p:nvSpPr>
          <p:cNvPr id="28" name="Shape 25"/>
          <p:cNvSpPr/>
          <p:nvPr/>
        </p:nvSpPr>
        <p:spPr>
          <a:xfrm>
            <a:off x="6563757" y="2045336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94655" y="85613"/>
                </a:moveTo>
                <a:lnTo>
                  <a:pt x="84218" y="75177"/>
                </a:lnTo>
                <a:cubicBezTo>
                  <a:pt x="77242" y="68200"/>
                  <a:pt x="77242" y="56871"/>
                  <a:pt x="84218" y="49895"/>
                </a:cubicBezTo>
                <a:lnTo>
                  <a:pt x="148233" y="-14176"/>
                </a:lnTo>
                <a:cubicBezTo>
                  <a:pt x="155209" y="-21152"/>
                  <a:pt x="166539" y="-21152"/>
                  <a:pt x="173515" y="-14176"/>
                </a:cubicBezTo>
                <a:lnTo>
                  <a:pt x="183952" y="-3683"/>
                </a:lnTo>
                <a:cubicBezTo>
                  <a:pt x="190928" y="3293"/>
                  <a:pt x="190928" y="14622"/>
                  <a:pt x="183952" y="21599"/>
                </a:cubicBezTo>
                <a:lnTo>
                  <a:pt x="119937" y="85613"/>
                </a:lnTo>
                <a:cubicBezTo>
                  <a:pt x="112961" y="92590"/>
                  <a:pt x="101631" y="92590"/>
                  <a:pt x="94655" y="85613"/>
                </a:cubicBezTo>
                <a:close/>
                <a:moveTo>
                  <a:pt x="154037" y="118151"/>
                </a:moveTo>
                <a:lnTo>
                  <a:pt x="136513" y="100626"/>
                </a:lnTo>
                <a:lnTo>
                  <a:pt x="199020" y="38119"/>
                </a:lnTo>
                <a:lnTo>
                  <a:pt x="265658" y="104756"/>
                </a:lnTo>
                <a:lnTo>
                  <a:pt x="203150" y="167264"/>
                </a:lnTo>
                <a:lnTo>
                  <a:pt x="185626" y="149740"/>
                </a:lnTo>
                <a:lnTo>
                  <a:pt x="56145" y="279220"/>
                </a:lnTo>
                <a:cubicBezTo>
                  <a:pt x="47439" y="287927"/>
                  <a:pt x="33319" y="287927"/>
                  <a:pt x="24557" y="279220"/>
                </a:cubicBezTo>
                <a:cubicBezTo>
                  <a:pt x="15794" y="270514"/>
                  <a:pt x="15850" y="256394"/>
                  <a:pt x="24557" y="247631"/>
                </a:cubicBezTo>
                <a:lnTo>
                  <a:pt x="154037" y="118151"/>
                </a:lnTo>
                <a:close/>
                <a:moveTo>
                  <a:pt x="218163" y="209066"/>
                </a:moveTo>
                <a:cubicBezTo>
                  <a:pt x="211187" y="202090"/>
                  <a:pt x="211187" y="190760"/>
                  <a:pt x="218163" y="183784"/>
                </a:cubicBezTo>
                <a:lnTo>
                  <a:pt x="282178" y="119769"/>
                </a:lnTo>
                <a:cubicBezTo>
                  <a:pt x="289154" y="112793"/>
                  <a:pt x="300484" y="112793"/>
                  <a:pt x="307460" y="119769"/>
                </a:cubicBezTo>
                <a:lnTo>
                  <a:pt x="317897" y="130206"/>
                </a:lnTo>
                <a:cubicBezTo>
                  <a:pt x="324873" y="137182"/>
                  <a:pt x="324873" y="148512"/>
                  <a:pt x="317897" y="155488"/>
                </a:cubicBezTo>
                <a:lnTo>
                  <a:pt x="253882" y="219559"/>
                </a:lnTo>
                <a:cubicBezTo>
                  <a:pt x="246906" y="226535"/>
                  <a:pt x="235576" y="226535"/>
                  <a:pt x="228600" y="219559"/>
                </a:cubicBezTo>
                <a:lnTo>
                  <a:pt x="218163" y="209122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9" name="Text 26"/>
          <p:cNvSpPr/>
          <p:nvPr/>
        </p:nvSpPr>
        <p:spPr>
          <a:xfrm>
            <a:off x="7179310" y="1940561"/>
            <a:ext cx="1771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The Opposition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179310" y="2245361"/>
            <a:ext cx="1724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Challenge Anytime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6433820" y="2645411"/>
            <a:ext cx="5131435" cy="1143000"/>
          </a:xfrm>
          <a:custGeom>
            <a:avLst/>
            <a:gdLst/>
            <a:ahLst/>
            <a:cxnLst/>
            <a:rect l="l" t="t" r="r" b="b"/>
            <a:pathLst>
              <a:path w="5131435" h="1143000">
                <a:moveTo>
                  <a:pt x="33020" y="0"/>
                </a:moveTo>
                <a:lnTo>
                  <a:pt x="5017135" y="0"/>
                </a:lnTo>
                <a:cubicBezTo>
                  <a:pt x="5080219" y="0"/>
                  <a:pt x="5131435" y="51216"/>
                  <a:pt x="5131435" y="114300"/>
                </a:cubicBezTo>
                <a:lnTo>
                  <a:pt x="5131435" y="1028700"/>
                </a:lnTo>
                <a:cubicBezTo>
                  <a:pt x="5131435" y="1091784"/>
                  <a:pt x="5080219" y="1143000"/>
                  <a:pt x="5017135" y="1143000"/>
                </a:cubicBezTo>
                <a:lnTo>
                  <a:pt x="33020" y="1143000"/>
                </a:lnTo>
                <a:cubicBezTo>
                  <a:pt x="14784" y="1143000"/>
                  <a:pt x="0" y="1128216"/>
                  <a:pt x="0" y="1109980"/>
                </a:cubicBezTo>
                <a:lnTo>
                  <a:pt x="0" y="33020"/>
                </a:lnTo>
                <a:cubicBezTo>
                  <a:pt x="0" y="14796"/>
                  <a:pt x="14796" y="0"/>
                  <a:pt x="33020" y="0"/>
                </a:cubicBezTo>
                <a:close/>
              </a:path>
            </a:pathLst>
          </a:custGeom>
          <a:solidFill>
            <a:srgbClr val="0B0F19">
              <a:alpha val="60000"/>
            </a:srgbClr>
          </a:solidFill>
          <a:ln/>
        </p:spPr>
      </p:sp>
      <p:sp>
        <p:nvSpPr>
          <p:cNvPr id="32" name="Shape 29"/>
          <p:cNvSpPr/>
          <p:nvPr/>
        </p:nvSpPr>
        <p:spPr>
          <a:xfrm>
            <a:off x="6433820" y="2645411"/>
            <a:ext cx="33020" cy="1143000"/>
          </a:xfrm>
          <a:custGeom>
            <a:avLst/>
            <a:gdLst/>
            <a:ahLst/>
            <a:cxnLst/>
            <a:rect l="l" t="t" r="r" b="b"/>
            <a:pathLst>
              <a:path w="33020" h="1143000">
                <a:moveTo>
                  <a:pt x="33020" y="0"/>
                </a:moveTo>
                <a:lnTo>
                  <a:pt x="33020" y="0"/>
                </a:lnTo>
                <a:lnTo>
                  <a:pt x="33020" y="1143000"/>
                </a:lnTo>
                <a:lnTo>
                  <a:pt x="33020" y="1143000"/>
                </a:lnTo>
                <a:cubicBezTo>
                  <a:pt x="14784" y="1143000"/>
                  <a:pt x="0" y="1128216"/>
                  <a:pt x="0" y="1109980"/>
                </a:cubicBezTo>
                <a:lnTo>
                  <a:pt x="0" y="33020"/>
                </a:lnTo>
                <a:cubicBezTo>
                  <a:pt x="0" y="14784"/>
                  <a:pt x="14784" y="0"/>
                  <a:pt x="33020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33" name="Shape 30"/>
          <p:cNvSpPr/>
          <p:nvPr/>
        </p:nvSpPr>
        <p:spPr>
          <a:xfrm>
            <a:off x="6605111" y="2845436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39581" y="20895"/>
                </a:moveTo>
                <a:cubicBezTo>
                  <a:pt x="33989" y="19020"/>
                  <a:pt x="30941" y="12926"/>
                  <a:pt x="32817" y="7334"/>
                </a:cubicBezTo>
                <a:cubicBezTo>
                  <a:pt x="34692" y="1741"/>
                  <a:pt x="40753" y="-1306"/>
                  <a:pt x="46379" y="536"/>
                </a:cubicBezTo>
                <a:lnTo>
                  <a:pt x="84218" y="13160"/>
                </a:lnTo>
                <a:cubicBezTo>
                  <a:pt x="88873" y="5291"/>
                  <a:pt x="97479" y="0"/>
                  <a:pt x="107290" y="0"/>
                </a:cubicBezTo>
                <a:cubicBezTo>
                  <a:pt x="122091" y="0"/>
                  <a:pt x="134079" y="11988"/>
                  <a:pt x="134079" y="26789"/>
                </a:cubicBezTo>
                <a:cubicBezTo>
                  <a:pt x="134079" y="27794"/>
                  <a:pt x="134012" y="28765"/>
                  <a:pt x="133912" y="29736"/>
                </a:cubicBezTo>
                <a:lnTo>
                  <a:pt x="174966" y="43432"/>
                </a:lnTo>
                <a:cubicBezTo>
                  <a:pt x="180592" y="45307"/>
                  <a:pt x="183606" y="51368"/>
                  <a:pt x="181730" y="56994"/>
                </a:cubicBezTo>
                <a:cubicBezTo>
                  <a:pt x="179855" y="62619"/>
                  <a:pt x="173794" y="65633"/>
                  <a:pt x="168168" y="63758"/>
                </a:cubicBezTo>
                <a:lnTo>
                  <a:pt x="122794" y="48622"/>
                </a:lnTo>
                <a:cubicBezTo>
                  <a:pt x="121287" y="49694"/>
                  <a:pt x="119680" y="50598"/>
                  <a:pt x="117972" y="51368"/>
                </a:cubicBezTo>
                <a:lnTo>
                  <a:pt x="117972" y="160768"/>
                </a:lnTo>
                <a:cubicBezTo>
                  <a:pt x="117972" y="166695"/>
                  <a:pt x="113184" y="171483"/>
                  <a:pt x="107257" y="171483"/>
                </a:cubicBezTo>
                <a:lnTo>
                  <a:pt x="42963" y="171483"/>
                </a:lnTo>
                <a:cubicBezTo>
                  <a:pt x="37036" y="171483"/>
                  <a:pt x="32247" y="166695"/>
                  <a:pt x="32247" y="160768"/>
                </a:cubicBezTo>
                <a:cubicBezTo>
                  <a:pt x="32247" y="154841"/>
                  <a:pt x="37036" y="150052"/>
                  <a:pt x="42963" y="150052"/>
                </a:cubicBezTo>
                <a:lnTo>
                  <a:pt x="96541" y="150052"/>
                </a:lnTo>
                <a:lnTo>
                  <a:pt x="96541" y="51368"/>
                </a:lnTo>
                <a:cubicBezTo>
                  <a:pt x="89509" y="48287"/>
                  <a:pt x="84084" y="42327"/>
                  <a:pt x="81740" y="34960"/>
                </a:cubicBezTo>
                <a:lnTo>
                  <a:pt x="39581" y="20895"/>
                </a:lnTo>
                <a:close/>
                <a:moveTo>
                  <a:pt x="67241" y="96441"/>
                </a:moveTo>
                <a:lnTo>
                  <a:pt x="42963" y="54851"/>
                </a:lnTo>
                <a:lnTo>
                  <a:pt x="18719" y="96441"/>
                </a:lnTo>
                <a:lnTo>
                  <a:pt x="67241" y="96441"/>
                </a:lnTo>
                <a:close/>
                <a:moveTo>
                  <a:pt x="42996" y="128588"/>
                </a:moveTo>
                <a:cubicBezTo>
                  <a:pt x="21934" y="128588"/>
                  <a:pt x="4420" y="117202"/>
                  <a:pt x="804" y="102167"/>
                </a:cubicBezTo>
                <a:cubicBezTo>
                  <a:pt x="-67" y="98483"/>
                  <a:pt x="1139" y="94699"/>
                  <a:pt x="3047" y="91418"/>
                </a:cubicBezTo>
                <a:lnTo>
                  <a:pt x="34926" y="36768"/>
                </a:lnTo>
                <a:cubicBezTo>
                  <a:pt x="36601" y="33888"/>
                  <a:pt x="39681" y="32147"/>
                  <a:pt x="42996" y="32147"/>
                </a:cubicBezTo>
                <a:cubicBezTo>
                  <a:pt x="46312" y="32147"/>
                  <a:pt x="49392" y="33922"/>
                  <a:pt x="51067" y="36768"/>
                </a:cubicBezTo>
                <a:lnTo>
                  <a:pt x="82946" y="91418"/>
                </a:lnTo>
                <a:cubicBezTo>
                  <a:pt x="84854" y="94699"/>
                  <a:pt x="86060" y="98483"/>
                  <a:pt x="85189" y="102167"/>
                </a:cubicBezTo>
                <a:cubicBezTo>
                  <a:pt x="81573" y="117169"/>
                  <a:pt x="64059" y="128588"/>
                  <a:pt x="42996" y="128588"/>
                </a:cubicBezTo>
                <a:close/>
                <a:moveTo>
                  <a:pt x="171182" y="97713"/>
                </a:moveTo>
                <a:lnTo>
                  <a:pt x="146938" y="139303"/>
                </a:lnTo>
                <a:lnTo>
                  <a:pt x="195460" y="139303"/>
                </a:lnTo>
                <a:lnTo>
                  <a:pt x="171216" y="97713"/>
                </a:lnTo>
                <a:close/>
                <a:moveTo>
                  <a:pt x="213375" y="145029"/>
                </a:moveTo>
                <a:cubicBezTo>
                  <a:pt x="209758" y="160065"/>
                  <a:pt x="192245" y="171450"/>
                  <a:pt x="171182" y="171450"/>
                </a:cubicBezTo>
                <a:cubicBezTo>
                  <a:pt x="150119" y="171450"/>
                  <a:pt x="132606" y="160065"/>
                  <a:pt x="128989" y="145029"/>
                </a:cubicBezTo>
                <a:cubicBezTo>
                  <a:pt x="128119" y="141346"/>
                  <a:pt x="129324" y="137562"/>
                  <a:pt x="131233" y="134280"/>
                </a:cubicBezTo>
                <a:lnTo>
                  <a:pt x="163112" y="79630"/>
                </a:lnTo>
                <a:cubicBezTo>
                  <a:pt x="164786" y="76751"/>
                  <a:pt x="167867" y="75009"/>
                  <a:pt x="171182" y="75009"/>
                </a:cubicBezTo>
                <a:cubicBezTo>
                  <a:pt x="174497" y="75009"/>
                  <a:pt x="177578" y="76784"/>
                  <a:pt x="179252" y="79630"/>
                </a:cubicBezTo>
                <a:lnTo>
                  <a:pt x="211131" y="134280"/>
                </a:lnTo>
                <a:cubicBezTo>
                  <a:pt x="213040" y="137562"/>
                  <a:pt x="214246" y="141346"/>
                  <a:pt x="213375" y="145029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34" name="Text 31"/>
          <p:cNvSpPr/>
          <p:nvPr/>
        </p:nvSpPr>
        <p:spPr>
          <a:xfrm>
            <a:off x="6821805" y="2797811"/>
            <a:ext cx="4676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Challenge Facts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6602730" y="3140711"/>
            <a:ext cx="48863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Even a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22D3E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"Fact"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can be challenged. If you prove a Fact wrong with evidence, the system reverses the decision.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6433820" y="3940811"/>
            <a:ext cx="5131435" cy="1143000"/>
          </a:xfrm>
          <a:custGeom>
            <a:avLst/>
            <a:gdLst/>
            <a:ahLst/>
            <a:cxnLst/>
            <a:rect l="l" t="t" r="r" b="b"/>
            <a:pathLst>
              <a:path w="5131435" h="1143000">
                <a:moveTo>
                  <a:pt x="33020" y="0"/>
                </a:moveTo>
                <a:lnTo>
                  <a:pt x="5017135" y="0"/>
                </a:lnTo>
                <a:cubicBezTo>
                  <a:pt x="5080219" y="0"/>
                  <a:pt x="5131435" y="51216"/>
                  <a:pt x="5131435" y="114300"/>
                </a:cubicBezTo>
                <a:lnTo>
                  <a:pt x="5131435" y="1028700"/>
                </a:lnTo>
                <a:cubicBezTo>
                  <a:pt x="5131435" y="1091784"/>
                  <a:pt x="5080219" y="1143000"/>
                  <a:pt x="5017135" y="1143000"/>
                </a:cubicBezTo>
                <a:lnTo>
                  <a:pt x="33020" y="1143000"/>
                </a:lnTo>
                <a:cubicBezTo>
                  <a:pt x="14784" y="1143000"/>
                  <a:pt x="0" y="1128216"/>
                  <a:pt x="0" y="1109980"/>
                </a:cubicBezTo>
                <a:lnTo>
                  <a:pt x="0" y="33020"/>
                </a:lnTo>
                <a:cubicBezTo>
                  <a:pt x="0" y="14796"/>
                  <a:pt x="14796" y="0"/>
                  <a:pt x="33020" y="0"/>
                </a:cubicBezTo>
                <a:close/>
              </a:path>
            </a:pathLst>
          </a:custGeom>
          <a:solidFill>
            <a:srgbClr val="0B0F19">
              <a:alpha val="60000"/>
            </a:srgbClr>
          </a:solidFill>
          <a:ln/>
        </p:spPr>
      </p:sp>
      <p:sp>
        <p:nvSpPr>
          <p:cNvPr id="37" name="Shape 34"/>
          <p:cNvSpPr/>
          <p:nvPr/>
        </p:nvSpPr>
        <p:spPr>
          <a:xfrm>
            <a:off x="6433820" y="3940811"/>
            <a:ext cx="33020" cy="1143000"/>
          </a:xfrm>
          <a:custGeom>
            <a:avLst/>
            <a:gdLst/>
            <a:ahLst/>
            <a:cxnLst/>
            <a:rect l="l" t="t" r="r" b="b"/>
            <a:pathLst>
              <a:path w="33020" h="1143000">
                <a:moveTo>
                  <a:pt x="33020" y="0"/>
                </a:moveTo>
                <a:lnTo>
                  <a:pt x="33020" y="0"/>
                </a:lnTo>
                <a:lnTo>
                  <a:pt x="33020" y="1143000"/>
                </a:lnTo>
                <a:lnTo>
                  <a:pt x="33020" y="1143000"/>
                </a:lnTo>
                <a:cubicBezTo>
                  <a:pt x="14784" y="1143000"/>
                  <a:pt x="0" y="1128216"/>
                  <a:pt x="0" y="1109980"/>
                </a:cubicBezTo>
                <a:lnTo>
                  <a:pt x="0" y="33020"/>
                </a:lnTo>
                <a:cubicBezTo>
                  <a:pt x="0" y="14784"/>
                  <a:pt x="14784" y="0"/>
                  <a:pt x="33020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38" name="Shape 35"/>
          <p:cNvSpPr/>
          <p:nvPr/>
        </p:nvSpPr>
        <p:spPr>
          <a:xfrm>
            <a:off x="6637258" y="4140836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53746" y="-8840"/>
                </a:moveTo>
                <a:cubicBezTo>
                  <a:pt x="56860" y="-11452"/>
                  <a:pt x="61447" y="-11352"/>
                  <a:pt x="64428" y="-8539"/>
                </a:cubicBezTo>
                <a:cubicBezTo>
                  <a:pt x="68547" y="-4655"/>
                  <a:pt x="72230" y="-368"/>
                  <a:pt x="75780" y="3985"/>
                </a:cubicBezTo>
                <a:cubicBezTo>
                  <a:pt x="80300" y="9510"/>
                  <a:pt x="85725" y="16810"/>
                  <a:pt x="90949" y="25483"/>
                </a:cubicBezTo>
                <a:cubicBezTo>
                  <a:pt x="92690" y="23206"/>
                  <a:pt x="94298" y="21197"/>
                  <a:pt x="95704" y="19489"/>
                </a:cubicBezTo>
                <a:cubicBezTo>
                  <a:pt x="96072" y="19054"/>
                  <a:pt x="96441" y="18585"/>
                  <a:pt x="96809" y="18116"/>
                </a:cubicBezTo>
                <a:cubicBezTo>
                  <a:pt x="99454" y="14834"/>
                  <a:pt x="102736" y="10716"/>
                  <a:pt x="107123" y="10716"/>
                </a:cubicBezTo>
                <a:cubicBezTo>
                  <a:pt x="111610" y="10716"/>
                  <a:pt x="114758" y="14700"/>
                  <a:pt x="117437" y="18116"/>
                </a:cubicBezTo>
                <a:cubicBezTo>
                  <a:pt x="117872" y="18685"/>
                  <a:pt x="118307" y="19221"/>
                  <a:pt x="118743" y="19723"/>
                </a:cubicBezTo>
                <a:cubicBezTo>
                  <a:pt x="122192" y="23876"/>
                  <a:pt x="126779" y="29870"/>
                  <a:pt x="131367" y="37270"/>
                </a:cubicBezTo>
                <a:cubicBezTo>
                  <a:pt x="140475" y="51971"/>
                  <a:pt x="149985" y="72900"/>
                  <a:pt x="149985" y="96407"/>
                </a:cubicBezTo>
                <a:cubicBezTo>
                  <a:pt x="149985" y="137830"/>
                  <a:pt x="116398" y="171417"/>
                  <a:pt x="74976" y="171417"/>
                </a:cubicBezTo>
                <a:cubicBezTo>
                  <a:pt x="33553" y="171417"/>
                  <a:pt x="0" y="137863"/>
                  <a:pt x="0" y="96441"/>
                </a:cubicBezTo>
                <a:cubicBezTo>
                  <a:pt x="0" y="65935"/>
                  <a:pt x="13763" y="39514"/>
                  <a:pt x="26956" y="21096"/>
                </a:cubicBezTo>
                <a:cubicBezTo>
                  <a:pt x="33620" y="11821"/>
                  <a:pt x="40251" y="4387"/>
                  <a:pt x="45240" y="-703"/>
                </a:cubicBezTo>
                <a:cubicBezTo>
                  <a:pt x="47986" y="-3516"/>
                  <a:pt x="50765" y="-6295"/>
                  <a:pt x="53779" y="-8807"/>
                </a:cubicBezTo>
                <a:close/>
                <a:moveTo>
                  <a:pt x="75579" y="139303"/>
                </a:moveTo>
                <a:cubicBezTo>
                  <a:pt x="84051" y="139303"/>
                  <a:pt x="91552" y="136959"/>
                  <a:pt x="98617" y="132271"/>
                </a:cubicBezTo>
                <a:cubicBezTo>
                  <a:pt x="112715" y="122426"/>
                  <a:pt x="116499" y="102736"/>
                  <a:pt x="108027" y="87265"/>
                </a:cubicBezTo>
                <a:cubicBezTo>
                  <a:pt x="106520" y="84252"/>
                  <a:pt x="102669" y="84051"/>
                  <a:pt x="100492" y="86596"/>
                </a:cubicBezTo>
                <a:lnTo>
                  <a:pt x="92054" y="96407"/>
                </a:lnTo>
                <a:cubicBezTo>
                  <a:pt x="89844" y="98952"/>
                  <a:pt x="85859" y="98885"/>
                  <a:pt x="83783" y="96240"/>
                </a:cubicBezTo>
                <a:cubicBezTo>
                  <a:pt x="77990" y="88839"/>
                  <a:pt x="67341" y="75344"/>
                  <a:pt x="61916" y="68446"/>
                </a:cubicBezTo>
                <a:cubicBezTo>
                  <a:pt x="60108" y="66135"/>
                  <a:pt x="56826" y="65767"/>
                  <a:pt x="54717" y="67810"/>
                </a:cubicBezTo>
                <a:cubicBezTo>
                  <a:pt x="48589" y="73770"/>
                  <a:pt x="37471" y="86830"/>
                  <a:pt x="37471" y="102736"/>
                </a:cubicBezTo>
                <a:cubicBezTo>
                  <a:pt x="37471" y="125708"/>
                  <a:pt x="54415" y="139303"/>
                  <a:pt x="75545" y="139303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39" name="Text 36"/>
          <p:cNvSpPr/>
          <p:nvPr/>
        </p:nvSpPr>
        <p:spPr>
          <a:xfrm>
            <a:off x="6821805" y="4093211"/>
            <a:ext cx="4676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Slashing Penalty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6602730" y="4436111"/>
            <a:ext cx="48863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Original voters face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heavy karma penalty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(slashing). This incentivizes careful verification over bandwagon voting.</a:t>
            </a: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>
            <a:off x="6421438" y="5240338"/>
            <a:ext cx="5142230" cy="427355"/>
          </a:xfrm>
          <a:custGeom>
            <a:avLst/>
            <a:gdLst/>
            <a:ahLst/>
            <a:cxnLst/>
            <a:rect l="l" t="t" r="r" b="b"/>
            <a:pathLst>
              <a:path w="5142230" h="427355">
                <a:moveTo>
                  <a:pt x="76202" y="0"/>
                </a:moveTo>
                <a:lnTo>
                  <a:pt x="5066028" y="0"/>
                </a:lnTo>
                <a:cubicBezTo>
                  <a:pt x="5108113" y="0"/>
                  <a:pt x="5142230" y="34117"/>
                  <a:pt x="5142230" y="76202"/>
                </a:cubicBezTo>
                <a:lnTo>
                  <a:pt x="5142230" y="351153"/>
                </a:lnTo>
                <a:cubicBezTo>
                  <a:pt x="5142230" y="393238"/>
                  <a:pt x="5108113" y="427355"/>
                  <a:pt x="5066028" y="427355"/>
                </a:cubicBezTo>
                <a:lnTo>
                  <a:pt x="76202" y="427355"/>
                </a:lnTo>
                <a:cubicBezTo>
                  <a:pt x="34117" y="427355"/>
                  <a:pt x="0" y="393238"/>
                  <a:pt x="0" y="35115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F4444">
              <a:alpha val="10196"/>
            </a:srgbClr>
          </a:solidFill>
          <a:ln w="11007">
            <a:solidFill>
              <a:srgbClr val="EF4444">
                <a:alpha val="30196"/>
              </a:srgbClr>
            </a:solidFill>
            <a:prstDash val="solid"/>
          </a:ln>
        </p:spPr>
      </p:sp>
      <p:sp>
        <p:nvSpPr>
          <p:cNvPr id="42" name="Shape 39"/>
          <p:cNvSpPr/>
          <p:nvPr/>
        </p:nvSpPr>
        <p:spPr>
          <a:xfrm>
            <a:off x="8303895" y="537908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70504" y="0"/>
                  <a:pt x="74020" y="2110"/>
                  <a:pt x="75843" y="5469"/>
                </a:cubicBezTo>
                <a:lnTo>
                  <a:pt x="132100" y="109649"/>
                </a:lnTo>
                <a:cubicBezTo>
                  <a:pt x="133845" y="112879"/>
                  <a:pt x="133767" y="116785"/>
                  <a:pt x="131891" y="119937"/>
                </a:cubicBezTo>
                <a:cubicBezTo>
                  <a:pt x="130016" y="123088"/>
                  <a:pt x="126604" y="125016"/>
                  <a:pt x="122932" y="125016"/>
                </a:cubicBezTo>
                <a:lnTo>
                  <a:pt x="10418" y="125016"/>
                </a:lnTo>
                <a:cubicBezTo>
                  <a:pt x="6746" y="125016"/>
                  <a:pt x="3360" y="123088"/>
                  <a:pt x="1459" y="119937"/>
                </a:cubicBezTo>
                <a:cubicBezTo>
                  <a:pt x="-443" y="116785"/>
                  <a:pt x="-495" y="112879"/>
                  <a:pt x="1250" y="109649"/>
                </a:cubicBezTo>
                <a:lnTo>
                  <a:pt x="57507" y="5469"/>
                </a:lnTo>
                <a:cubicBezTo>
                  <a:pt x="59330" y="2110"/>
                  <a:pt x="62846" y="0"/>
                  <a:pt x="66675" y="0"/>
                </a:cubicBezTo>
                <a:close/>
                <a:moveTo>
                  <a:pt x="66675" y="43755"/>
                </a:moveTo>
                <a:cubicBezTo>
                  <a:pt x="63211" y="43755"/>
                  <a:pt x="60424" y="46542"/>
                  <a:pt x="60424" y="50006"/>
                </a:cubicBezTo>
                <a:lnTo>
                  <a:pt x="60424" y="79177"/>
                </a:lnTo>
                <a:cubicBezTo>
                  <a:pt x="60424" y="82641"/>
                  <a:pt x="63211" y="85427"/>
                  <a:pt x="66675" y="85427"/>
                </a:cubicBezTo>
                <a:cubicBezTo>
                  <a:pt x="70139" y="85427"/>
                  <a:pt x="72926" y="82641"/>
                  <a:pt x="72926" y="79177"/>
                </a:cubicBezTo>
                <a:lnTo>
                  <a:pt x="72926" y="50006"/>
                </a:lnTo>
                <a:cubicBezTo>
                  <a:pt x="72926" y="46542"/>
                  <a:pt x="70139" y="43755"/>
                  <a:pt x="66675" y="43755"/>
                </a:cubicBezTo>
                <a:close/>
                <a:moveTo>
                  <a:pt x="73629" y="100013"/>
                </a:moveTo>
                <a:cubicBezTo>
                  <a:pt x="73787" y="97431"/>
                  <a:pt x="72500" y="94975"/>
                  <a:pt x="70287" y="93637"/>
                </a:cubicBezTo>
                <a:cubicBezTo>
                  <a:pt x="68074" y="92299"/>
                  <a:pt x="65302" y="92299"/>
                  <a:pt x="63089" y="93637"/>
                </a:cubicBezTo>
                <a:cubicBezTo>
                  <a:pt x="60876" y="94975"/>
                  <a:pt x="59589" y="97431"/>
                  <a:pt x="59747" y="100012"/>
                </a:cubicBezTo>
                <a:cubicBezTo>
                  <a:pt x="59589" y="102594"/>
                  <a:pt x="60876" y="105050"/>
                  <a:pt x="63089" y="106388"/>
                </a:cubicBezTo>
                <a:cubicBezTo>
                  <a:pt x="65302" y="107726"/>
                  <a:pt x="68074" y="107726"/>
                  <a:pt x="70287" y="106388"/>
                </a:cubicBezTo>
                <a:cubicBezTo>
                  <a:pt x="72500" y="105050"/>
                  <a:pt x="73787" y="102594"/>
                  <a:pt x="73629" y="100013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43" name="Text 40"/>
          <p:cNvSpPr/>
          <p:nvPr/>
        </p:nvSpPr>
        <p:spPr>
          <a:xfrm>
            <a:off x="8521065" y="5359082"/>
            <a:ext cx="1210469" cy="1898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Truth &gt; Consensus</a:t>
            </a:r>
            <a:endParaRPr lang="en-US" sz="1600" dirty="0"/>
          </a:p>
        </p:txBody>
      </p:sp>
      <p:sp>
        <p:nvSpPr>
          <p:cNvPr id="44" name="Shape 41"/>
          <p:cNvSpPr/>
          <p:nvPr/>
        </p:nvSpPr>
        <p:spPr>
          <a:xfrm>
            <a:off x="385128" y="6073459"/>
            <a:ext cx="11419205" cy="770255"/>
          </a:xfrm>
          <a:custGeom>
            <a:avLst/>
            <a:gdLst/>
            <a:ahLst/>
            <a:cxnLst/>
            <a:rect l="l" t="t" r="r" b="b"/>
            <a:pathLst>
              <a:path w="11419205" h="770255">
                <a:moveTo>
                  <a:pt x="114298" y="0"/>
                </a:moveTo>
                <a:lnTo>
                  <a:pt x="11304907" y="0"/>
                </a:lnTo>
                <a:cubicBezTo>
                  <a:pt x="11368032" y="0"/>
                  <a:pt x="11419205" y="51173"/>
                  <a:pt x="11419205" y="114298"/>
                </a:cubicBezTo>
                <a:lnTo>
                  <a:pt x="11419205" y="655957"/>
                </a:lnTo>
                <a:cubicBezTo>
                  <a:pt x="11419205" y="719082"/>
                  <a:pt x="11368032" y="770255"/>
                  <a:pt x="11304907" y="770255"/>
                </a:cubicBezTo>
                <a:lnTo>
                  <a:pt x="114298" y="770255"/>
                </a:lnTo>
                <a:cubicBezTo>
                  <a:pt x="51215" y="770255"/>
                  <a:pt x="0" y="719040"/>
                  <a:pt x="0" y="65595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gradFill rotWithShape="1" flip="none">
            <a:gsLst>
              <a:gs pos="0">
                <a:srgbClr val="8B5CF6">
                  <a:alpha val="10000"/>
                </a:srgbClr>
              </a:gs>
              <a:gs pos="50000">
                <a:srgbClr val="EF4444">
                  <a:alpha val="10000"/>
                </a:srgbClr>
              </a:gs>
              <a:gs pos="100000">
                <a:srgbClr val="22D3EE">
                  <a:alpha val="10000"/>
                </a:srgbClr>
              </a:gs>
            </a:gsLst>
            <a:lin ang="0" scaled="1"/>
          </a:gradFill>
          <a:ln w="11007">
            <a:solidFill>
              <a:srgbClr val="3B82F6">
                <a:alpha val="30196"/>
              </a:srgbClr>
            </a:solidFill>
            <a:prstDash val="solid"/>
          </a:ln>
        </p:spPr>
      </p:sp>
      <p:sp>
        <p:nvSpPr>
          <p:cNvPr id="45" name="Shape 42"/>
          <p:cNvSpPr/>
          <p:nvPr/>
        </p:nvSpPr>
        <p:spPr>
          <a:xfrm>
            <a:off x="541655" y="6229987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</p:sp>
      <p:sp>
        <p:nvSpPr>
          <p:cNvPr id="46" name="Shape 43"/>
          <p:cNvSpPr/>
          <p:nvPr/>
        </p:nvSpPr>
        <p:spPr>
          <a:xfrm>
            <a:off x="675005" y="636333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8631" y="71438"/>
                </a:moveTo>
                <a:lnTo>
                  <a:pt x="181570" y="71438"/>
                </a:lnTo>
                <a:cubicBezTo>
                  <a:pt x="186519" y="71438"/>
                  <a:pt x="190500" y="67456"/>
                  <a:pt x="190500" y="62508"/>
                </a:cubicBezTo>
                <a:lnTo>
                  <a:pt x="190500" y="8930"/>
                </a:lnTo>
                <a:cubicBezTo>
                  <a:pt x="190500" y="5321"/>
                  <a:pt x="188342" y="2046"/>
                  <a:pt x="184993" y="670"/>
                </a:cubicBezTo>
                <a:cubicBezTo>
                  <a:pt x="181645" y="-707"/>
                  <a:pt x="177812" y="74"/>
                  <a:pt x="175245" y="2604"/>
                </a:cubicBezTo>
                <a:lnTo>
                  <a:pt x="156009" y="21878"/>
                </a:lnTo>
                <a:cubicBezTo>
                  <a:pt x="139526" y="8223"/>
                  <a:pt x="118318" y="0"/>
                  <a:pt x="95250" y="0"/>
                </a:cubicBezTo>
                <a:cubicBezTo>
                  <a:pt x="47253" y="0"/>
                  <a:pt x="7553" y="35496"/>
                  <a:pt x="967" y="81669"/>
                </a:cubicBezTo>
                <a:cubicBezTo>
                  <a:pt x="37" y="88181"/>
                  <a:pt x="4539" y="94208"/>
                  <a:pt x="11050" y="95138"/>
                </a:cubicBezTo>
                <a:cubicBezTo>
                  <a:pt x="17562" y="96069"/>
                  <a:pt x="23589" y="91529"/>
                  <a:pt x="24519" y="85055"/>
                </a:cubicBezTo>
                <a:cubicBezTo>
                  <a:pt x="29468" y="50416"/>
                  <a:pt x="59271" y="23812"/>
                  <a:pt x="95250" y="23812"/>
                </a:cubicBezTo>
                <a:cubicBezTo>
                  <a:pt x="111770" y="23812"/>
                  <a:pt x="126950" y="29394"/>
                  <a:pt x="139043" y="38807"/>
                </a:cubicBezTo>
                <a:lnTo>
                  <a:pt x="121667" y="56183"/>
                </a:lnTo>
                <a:cubicBezTo>
                  <a:pt x="119100" y="58750"/>
                  <a:pt x="118356" y="62582"/>
                  <a:pt x="119732" y="65931"/>
                </a:cubicBezTo>
                <a:cubicBezTo>
                  <a:pt x="121109" y="69279"/>
                  <a:pt x="124383" y="71438"/>
                  <a:pt x="127992" y="71438"/>
                </a:cubicBezTo>
                <a:lnTo>
                  <a:pt x="178631" y="71438"/>
                </a:lnTo>
                <a:close/>
                <a:moveTo>
                  <a:pt x="189570" y="108831"/>
                </a:moveTo>
                <a:cubicBezTo>
                  <a:pt x="190500" y="102319"/>
                  <a:pt x="185961" y="96292"/>
                  <a:pt x="179487" y="95362"/>
                </a:cubicBezTo>
                <a:cubicBezTo>
                  <a:pt x="173013" y="94431"/>
                  <a:pt x="166948" y="98971"/>
                  <a:pt x="166018" y="105445"/>
                </a:cubicBezTo>
                <a:cubicBezTo>
                  <a:pt x="161069" y="140047"/>
                  <a:pt x="131266" y="166650"/>
                  <a:pt x="95287" y="166650"/>
                </a:cubicBezTo>
                <a:cubicBezTo>
                  <a:pt x="78767" y="166650"/>
                  <a:pt x="63587" y="161069"/>
                  <a:pt x="51495" y="151656"/>
                </a:cubicBezTo>
                <a:lnTo>
                  <a:pt x="68833" y="134317"/>
                </a:lnTo>
                <a:cubicBezTo>
                  <a:pt x="71400" y="131750"/>
                  <a:pt x="72144" y="127918"/>
                  <a:pt x="70768" y="124569"/>
                </a:cubicBezTo>
                <a:cubicBezTo>
                  <a:pt x="69391" y="121221"/>
                  <a:pt x="66117" y="119063"/>
                  <a:pt x="62508" y="119063"/>
                </a:cubicBezTo>
                <a:lnTo>
                  <a:pt x="8930" y="119063"/>
                </a:lnTo>
                <a:cubicBezTo>
                  <a:pt x="3981" y="119063"/>
                  <a:pt x="0" y="123044"/>
                  <a:pt x="0" y="127992"/>
                </a:cubicBezTo>
                <a:lnTo>
                  <a:pt x="0" y="181570"/>
                </a:lnTo>
                <a:cubicBezTo>
                  <a:pt x="0" y="185179"/>
                  <a:pt x="2158" y="188454"/>
                  <a:pt x="5507" y="189830"/>
                </a:cubicBezTo>
                <a:cubicBezTo>
                  <a:pt x="8855" y="191207"/>
                  <a:pt x="12688" y="190426"/>
                  <a:pt x="15255" y="187896"/>
                </a:cubicBezTo>
                <a:lnTo>
                  <a:pt x="34528" y="168622"/>
                </a:lnTo>
                <a:cubicBezTo>
                  <a:pt x="50974" y="182277"/>
                  <a:pt x="72182" y="190500"/>
                  <a:pt x="95250" y="190500"/>
                </a:cubicBezTo>
                <a:cubicBezTo>
                  <a:pt x="143247" y="190500"/>
                  <a:pt x="182947" y="155004"/>
                  <a:pt x="189533" y="108831"/>
                </a:cubicBez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47" name="Text 44"/>
          <p:cNvSpPr/>
          <p:nvPr/>
        </p:nvSpPr>
        <p:spPr>
          <a:xfrm>
            <a:off x="1151255" y="6229987"/>
            <a:ext cx="389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Self-Correcting System</a:t>
            </a:r>
            <a:endParaRPr lang="en-US" sz="1600" dirty="0"/>
          </a:p>
        </p:txBody>
      </p:sp>
      <p:sp>
        <p:nvSpPr>
          <p:cNvPr id="48" name="Text 45"/>
          <p:cNvSpPr/>
          <p:nvPr/>
        </p:nvSpPr>
        <p:spPr>
          <a:xfrm>
            <a:off x="1151255" y="6496687"/>
            <a:ext cx="387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 decision is final. Truth emerges through continuous challenge.</a:t>
            </a:r>
            <a:endParaRPr lang="en-US" sz="1600" dirty="0"/>
          </a:p>
        </p:txBody>
      </p:sp>
      <p:sp>
        <p:nvSpPr>
          <p:cNvPr id="49" name="Text 46"/>
          <p:cNvSpPr/>
          <p:nvPr/>
        </p:nvSpPr>
        <p:spPr>
          <a:xfrm>
            <a:off x="9839960" y="6229987"/>
            <a:ext cx="1057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8B5C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∞</a:t>
            </a:r>
            <a:endParaRPr lang="en-US" sz="1600" dirty="0"/>
          </a:p>
        </p:txBody>
      </p:sp>
      <p:sp>
        <p:nvSpPr>
          <p:cNvPr id="50" name="Text 47"/>
          <p:cNvSpPr/>
          <p:nvPr/>
        </p:nvSpPr>
        <p:spPr>
          <a:xfrm>
            <a:off x="9868535" y="6534787"/>
            <a:ext cx="1000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Challenge Window</a:t>
            </a:r>
            <a:endParaRPr lang="en-US" sz="1600" dirty="0"/>
          </a:p>
        </p:txBody>
      </p:sp>
      <p:sp>
        <p:nvSpPr>
          <p:cNvPr id="51" name="Shape 48"/>
          <p:cNvSpPr/>
          <p:nvPr/>
        </p:nvSpPr>
        <p:spPr>
          <a:xfrm>
            <a:off x="10957878" y="6268087"/>
            <a:ext cx="9525" cy="381000"/>
          </a:xfrm>
          <a:custGeom>
            <a:avLst/>
            <a:gdLst/>
            <a:ahLst/>
            <a:cxnLst/>
            <a:rect l="l" t="t" r="r" b="b"/>
            <a:pathLst>
              <a:path w="9525" h="381000">
                <a:moveTo>
                  <a:pt x="0" y="0"/>
                </a:moveTo>
                <a:lnTo>
                  <a:pt x="9525" y="0"/>
                </a:lnTo>
                <a:lnTo>
                  <a:pt x="9525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3B82F6">
              <a:alpha val="30196"/>
            </a:srgbClr>
          </a:solidFill>
          <a:ln/>
        </p:spPr>
      </p:sp>
      <p:sp>
        <p:nvSpPr>
          <p:cNvPr id="52" name="Text 49"/>
          <p:cNvSpPr/>
          <p:nvPr/>
        </p:nvSpPr>
        <p:spPr>
          <a:xfrm>
            <a:off x="11024553" y="6229987"/>
            <a:ext cx="685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-50%</a:t>
            </a:r>
            <a:endParaRPr lang="en-US" sz="1600" dirty="0"/>
          </a:p>
        </p:txBody>
      </p:sp>
      <p:sp>
        <p:nvSpPr>
          <p:cNvPr id="53" name="Text 50"/>
          <p:cNvSpPr/>
          <p:nvPr/>
        </p:nvSpPr>
        <p:spPr>
          <a:xfrm>
            <a:off x="11053128" y="6534787"/>
            <a:ext cx="628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Max Slash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B0F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0" y="0"/>
                </a:moveTo>
                <a:lnTo>
                  <a:pt x="76200" y="0"/>
                </a:lnTo>
                <a:lnTo>
                  <a:pt x="762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FFFFFF"/>
              </a:gs>
              <a:gs pos="0">
                <a:srgbClr val="3B82F6"/>
              </a:gs>
              <a:gs pos="100000">
                <a:srgbClr val="8B5CF6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571500" y="438150"/>
            <a:ext cx="1438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105" kern="0" dirty="0">
                <a:solidFill>
                  <a:srgbClr val="3B82F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Technical Stack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762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2954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Three-layer decentralized stack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9255" y="1722755"/>
            <a:ext cx="3693160" cy="3816985"/>
          </a:xfrm>
          <a:custGeom>
            <a:avLst/>
            <a:gdLst/>
            <a:ahLst/>
            <a:cxnLst/>
            <a:rect l="l" t="t" r="r" b="b"/>
            <a:pathLst>
              <a:path w="3693160" h="3816985">
                <a:moveTo>
                  <a:pt x="152417" y="0"/>
                </a:moveTo>
                <a:lnTo>
                  <a:pt x="3540743" y="0"/>
                </a:lnTo>
                <a:cubicBezTo>
                  <a:pt x="3624921" y="0"/>
                  <a:pt x="3693160" y="68239"/>
                  <a:pt x="3693160" y="152417"/>
                </a:cubicBezTo>
                <a:lnTo>
                  <a:pt x="3693160" y="3664568"/>
                </a:lnTo>
                <a:cubicBezTo>
                  <a:pt x="3693160" y="3748746"/>
                  <a:pt x="3624921" y="3816985"/>
                  <a:pt x="3540743" y="3816985"/>
                </a:cubicBezTo>
                <a:lnTo>
                  <a:pt x="152417" y="3816985"/>
                </a:lnTo>
                <a:cubicBezTo>
                  <a:pt x="68239" y="3816985"/>
                  <a:pt x="0" y="3748746"/>
                  <a:pt x="0" y="3664568"/>
                </a:cubicBezTo>
                <a:lnTo>
                  <a:pt x="0" y="152417"/>
                </a:lnTo>
                <a:cubicBezTo>
                  <a:pt x="0" y="68296"/>
                  <a:pt x="68296" y="0"/>
                  <a:pt x="152417" y="0"/>
                </a:cubicBezTo>
                <a:close/>
              </a:path>
            </a:pathLst>
          </a:custGeom>
          <a:gradFill rotWithShape="1" flip="none">
            <a:gsLst>
              <a:gs pos="0">
                <a:srgbClr val="3B82F6">
                  <a:alpha val="20000"/>
                </a:srgbClr>
              </a:gs>
              <a:gs pos="100000">
                <a:srgbClr val="3B82F6">
                  <a:alpha val="5000"/>
                </a:srgbClr>
              </a:gs>
            </a:gsLst>
            <a:lin ang="2700000" scaled="1"/>
          </a:gradFill>
          <a:ln w="22013">
            <a:solidFill>
              <a:srgbClr val="3B82F6">
                <a:alpha val="5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88010" y="192151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rotWithShape="1" flip="none">
            <a:gsLst>
              <a:gs pos="0">
                <a:srgbClr val="3B82F6"/>
              </a:gs>
              <a:gs pos="100000">
                <a:srgbClr val="1D4ED8"/>
              </a:gs>
            </a:gsLst>
            <a:lin ang="2700000" scaled="1"/>
          </a:gradFill>
          <a:ln/>
        </p:spPr>
      </p:sp>
      <p:sp>
        <p:nvSpPr>
          <p:cNvPr id="8" name="Shape 6"/>
          <p:cNvSpPr/>
          <p:nvPr/>
        </p:nvSpPr>
        <p:spPr>
          <a:xfrm>
            <a:off x="740410" y="207391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157163"/>
                </a:lnTo>
                <a:cubicBezTo>
                  <a:pt x="0" y="172923"/>
                  <a:pt x="12814" y="185738"/>
                  <a:pt x="28575" y="185738"/>
                </a:cubicBezTo>
                <a:lnTo>
                  <a:pt x="92869" y="185738"/>
                </a:lnTo>
                <a:lnTo>
                  <a:pt x="85725" y="207169"/>
                </a:lnTo>
                <a:lnTo>
                  <a:pt x="53578" y="207169"/>
                </a:lnTo>
                <a:cubicBezTo>
                  <a:pt x="47640" y="207169"/>
                  <a:pt x="42863" y="211946"/>
                  <a:pt x="42863" y="217884"/>
                </a:cubicBezTo>
                <a:cubicBezTo>
                  <a:pt x="42863" y="223823"/>
                  <a:pt x="47640" y="228600"/>
                  <a:pt x="53578" y="228600"/>
                </a:cubicBezTo>
                <a:lnTo>
                  <a:pt x="175022" y="228600"/>
                </a:lnTo>
                <a:cubicBezTo>
                  <a:pt x="180960" y="228600"/>
                  <a:pt x="185738" y="223823"/>
                  <a:pt x="185738" y="217884"/>
                </a:cubicBezTo>
                <a:cubicBezTo>
                  <a:pt x="185738" y="211946"/>
                  <a:pt x="180960" y="207169"/>
                  <a:pt x="175022" y="207169"/>
                </a:cubicBezTo>
                <a:lnTo>
                  <a:pt x="142875" y="207169"/>
                </a:lnTo>
                <a:lnTo>
                  <a:pt x="135731" y="185738"/>
                </a:lnTo>
                <a:lnTo>
                  <a:pt x="200025" y="185738"/>
                </a:lnTo>
                <a:cubicBezTo>
                  <a:pt x="215786" y="185738"/>
                  <a:pt x="228600" y="172923"/>
                  <a:pt x="228600" y="157163"/>
                </a:cubicBezTo>
                <a:lnTo>
                  <a:pt x="228600" y="42863"/>
                </a:lnTo>
                <a:cubicBezTo>
                  <a:pt x="228600" y="27102"/>
                  <a:pt x="215786" y="14288"/>
                  <a:pt x="200025" y="14288"/>
                </a:cubicBezTo>
                <a:lnTo>
                  <a:pt x="28575" y="14288"/>
                </a:lnTo>
                <a:close/>
                <a:moveTo>
                  <a:pt x="42863" y="42863"/>
                </a:moveTo>
                <a:lnTo>
                  <a:pt x="185738" y="42863"/>
                </a:lnTo>
                <a:cubicBezTo>
                  <a:pt x="193640" y="42863"/>
                  <a:pt x="200025" y="49247"/>
                  <a:pt x="200025" y="57150"/>
                </a:cubicBezTo>
                <a:lnTo>
                  <a:pt x="200025" y="128588"/>
                </a:lnTo>
                <a:cubicBezTo>
                  <a:pt x="200025" y="136490"/>
                  <a:pt x="193640" y="142875"/>
                  <a:pt x="185738" y="142875"/>
                </a:cubicBezTo>
                <a:lnTo>
                  <a:pt x="42863" y="142875"/>
                </a:lnTo>
                <a:cubicBezTo>
                  <a:pt x="34960" y="142875"/>
                  <a:pt x="28575" y="136490"/>
                  <a:pt x="28575" y="128588"/>
                </a:cubicBezTo>
                <a:lnTo>
                  <a:pt x="28575" y="57150"/>
                </a:lnTo>
                <a:cubicBezTo>
                  <a:pt x="28575" y="49247"/>
                  <a:pt x="34960" y="42863"/>
                  <a:pt x="42863" y="4286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235710" y="1940561"/>
            <a:ext cx="10572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spc="45" kern="0" dirty="0">
                <a:solidFill>
                  <a:srgbClr val="22D3E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LAYER 01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235710" y="2131061"/>
            <a:ext cx="1114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Frontend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92138" y="2638106"/>
            <a:ext cx="3284855" cy="1036955"/>
          </a:xfrm>
          <a:custGeom>
            <a:avLst/>
            <a:gdLst/>
            <a:ahLst/>
            <a:cxnLst/>
            <a:rect l="l" t="t" r="r" b="b"/>
            <a:pathLst>
              <a:path w="3284855" h="1036955">
                <a:moveTo>
                  <a:pt x="114304" y="0"/>
                </a:moveTo>
                <a:lnTo>
                  <a:pt x="3170551" y="0"/>
                </a:lnTo>
                <a:cubicBezTo>
                  <a:pt x="3233680" y="0"/>
                  <a:pt x="3284855" y="51175"/>
                  <a:pt x="3284855" y="114304"/>
                </a:cubicBezTo>
                <a:lnTo>
                  <a:pt x="3284855" y="922651"/>
                </a:lnTo>
                <a:cubicBezTo>
                  <a:pt x="3284855" y="985780"/>
                  <a:pt x="3233680" y="1036955"/>
                  <a:pt x="3170551" y="1036955"/>
                </a:cubicBezTo>
                <a:lnTo>
                  <a:pt x="114304" y="1036955"/>
                </a:lnTo>
                <a:cubicBezTo>
                  <a:pt x="51175" y="1036955"/>
                  <a:pt x="0" y="985780"/>
                  <a:pt x="0" y="922651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0B0F19">
              <a:alpha val="60000"/>
            </a:srgbClr>
          </a:solidFill>
          <a:ln w="11007">
            <a:solidFill>
              <a:srgbClr val="3B82F6">
                <a:alpha val="30196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48665" y="283273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843915" y="292798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5600" y="65931"/>
                </a:moveTo>
                <a:cubicBezTo>
                  <a:pt x="153591" y="65261"/>
                  <a:pt x="151581" y="64629"/>
                  <a:pt x="149572" y="64033"/>
                </a:cubicBezTo>
                <a:cubicBezTo>
                  <a:pt x="149907" y="62657"/>
                  <a:pt x="150205" y="61280"/>
                  <a:pt x="150502" y="59903"/>
                </a:cubicBezTo>
                <a:cubicBezTo>
                  <a:pt x="155079" y="37728"/>
                  <a:pt x="152065" y="19906"/>
                  <a:pt x="141908" y="14027"/>
                </a:cubicBezTo>
                <a:cubicBezTo>
                  <a:pt x="132122" y="8409"/>
                  <a:pt x="116160" y="14250"/>
                  <a:pt x="100012" y="28315"/>
                </a:cubicBezTo>
                <a:cubicBezTo>
                  <a:pt x="98413" y="29691"/>
                  <a:pt x="96850" y="31142"/>
                  <a:pt x="95362" y="32593"/>
                </a:cubicBezTo>
                <a:cubicBezTo>
                  <a:pt x="94357" y="31626"/>
                  <a:pt x="93315" y="30659"/>
                  <a:pt x="92273" y="29728"/>
                </a:cubicBezTo>
                <a:cubicBezTo>
                  <a:pt x="75344" y="14697"/>
                  <a:pt x="58378" y="8372"/>
                  <a:pt x="48220" y="14287"/>
                </a:cubicBezTo>
                <a:cubicBezTo>
                  <a:pt x="38472" y="19943"/>
                  <a:pt x="35570" y="36723"/>
                  <a:pt x="39663" y="57708"/>
                </a:cubicBezTo>
                <a:cubicBezTo>
                  <a:pt x="40072" y="59792"/>
                  <a:pt x="40518" y="61838"/>
                  <a:pt x="41039" y="63922"/>
                </a:cubicBezTo>
                <a:cubicBezTo>
                  <a:pt x="38658" y="64591"/>
                  <a:pt x="36314" y="65336"/>
                  <a:pt x="34119" y="66117"/>
                </a:cubicBezTo>
                <a:cubicBezTo>
                  <a:pt x="14250" y="73000"/>
                  <a:pt x="0" y="83865"/>
                  <a:pt x="0" y="95101"/>
                </a:cubicBezTo>
                <a:cubicBezTo>
                  <a:pt x="0" y="106710"/>
                  <a:pt x="15180" y="118356"/>
                  <a:pt x="35830" y="125425"/>
                </a:cubicBezTo>
                <a:cubicBezTo>
                  <a:pt x="37505" y="125983"/>
                  <a:pt x="39179" y="126541"/>
                  <a:pt x="40891" y="127025"/>
                </a:cubicBezTo>
                <a:cubicBezTo>
                  <a:pt x="40332" y="129257"/>
                  <a:pt x="39849" y="131452"/>
                  <a:pt x="39402" y="133722"/>
                </a:cubicBezTo>
                <a:cubicBezTo>
                  <a:pt x="35496" y="154372"/>
                  <a:pt x="38546" y="170743"/>
                  <a:pt x="48295" y="176361"/>
                </a:cubicBezTo>
                <a:cubicBezTo>
                  <a:pt x="58341" y="182166"/>
                  <a:pt x="75233" y="176213"/>
                  <a:pt x="91678" y="161813"/>
                </a:cubicBezTo>
                <a:cubicBezTo>
                  <a:pt x="92980" y="160660"/>
                  <a:pt x="94283" y="159469"/>
                  <a:pt x="95585" y="158204"/>
                </a:cubicBezTo>
                <a:cubicBezTo>
                  <a:pt x="97222" y="159804"/>
                  <a:pt x="98933" y="161330"/>
                  <a:pt x="100645" y="162818"/>
                </a:cubicBezTo>
                <a:cubicBezTo>
                  <a:pt x="116570" y="176510"/>
                  <a:pt x="132308" y="182054"/>
                  <a:pt x="142019" y="176436"/>
                </a:cubicBezTo>
                <a:cubicBezTo>
                  <a:pt x="152065" y="170631"/>
                  <a:pt x="155339" y="153033"/>
                  <a:pt x="151098" y="131601"/>
                </a:cubicBezTo>
                <a:cubicBezTo>
                  <a:pt x="150763" y="129964"/>
                  <a:pt x="150391" y="128290"/>
                  <a:pt x="149982" y="126578"/>
                </a:cubicBezTo>
                <a:cubicBezTo>
                  <a:pt x="151172" y="126243"/>
                  <a:pt x="152326" y="125871"/>
                  <a:pt x="153479" y="125499"/>
                </a:cubicBezTo>
                <a:cubicBezTo>
                  <a:pt x="174947" y="118393"/>
                  <a:pt x="190500" y="106896"/>
                  <a:pt x="190500" y="95101"/>
                </a:cubicBezTo>
                <a:cubicBezTo>
                  <a:pt x="190500" y="83827"/>
                  <a:pt x="175840" y="72889"/>
                  <a:pt x="155600" y="65931"/>
                </a:cubicBezTo>
                <a:close/>
                <a:moveTo>
                  <a:pt x="105259" y="34342"/>
                </a:moveTo>
                <a:cubicBezTo>
                  <a:pt x="119100" y="22287"/>
                  <a:pt x="132011" y="17562"/>
                  <a:pt x="137889" y="20948"/>
                </a:cubicBezTo>
                <a:cubicBezTo>
                  <a:pt x="144177" y="24557"/>
                  <a:pt x="146596" y="39142"/>
                  <a:pt x="142652" y="58303"/>
                </a:cubicBezTo>
                <a:cubicBezTo>
                  <a:pt x="142391" y="59568"/>
                  <a:pt x="142131" y="60796"/>
                  <a:pt x="141796" y="62024"/>
                </a:cubicBezTo>
                <a:cubicBezTo>
                  <a:pt x="133536" y="60164"/>
                  <a:pt x="125164" y="58824"/>
                  <a:pt x="116756" y="58080"/>
                </a:cubicBezTo>
                <a:cubicBezTo>
                  <a:pt x="111919" y="51160"/>
                  <a:pt x="106635" y="44537"/>
                  <a:pt x="100905" y="38323"/>
                </a:cubicBezTo>
                <a:cubicBezTo>
                  <a:pt x="102357" y="36947"/>
                  <a:pt x="103770" y="35644"/>
                  <a:pt x="105259" y="34342"/>
                </a:cubicBezTo>
                <a:close/>
                <a:moveTo>
                  <a:pt x="62210" y="114412"/>
                </a:moveTo>
                <a:cubicBezTo>
                  <a:pt x="64108" y="117649"/>
                  <a:pt x="66042" y="120886"/>
                  <a:pt x="68089" y="124048"/>
                </a:cubicBezTo>
                <a:cubicBezTo>
                  <a:pt x="62285" y="123416"/>
                  <a:pt x="56517" y="122486"/>
                  <a:pt x="50825" y="121258"/>
                </a:cubicBezTo>
                <a:cubicBezTo>
                  <a:pt x="52462" y="115900"/>
                  <a:pt x="54508" y="110356"/>
                  <a:pt x="56890" y="104701"/>
                </a:cubicBezTo>
                <a:cubicBezTo>
                  <a:pt x="58601" y="107975"/>
                  <a:pt x="60350" y="111212"/>
                  <a:pt x="62210" y="114412"/>
                </a:cubicBezTo>
                <a:close/>
                <a:moveTo>
                  <a:pt x="50936" y="69652"/>
                </a:moveTo>
                <a:cubicBezTo>
                  <a:pt x="56294" y="68461"/>
                  <a:pt x="61987" y="67494"/>
                  <a:pt x="67903" y="66749"/>
                </a:cubicBezTo>
                <a:cubicBezTo>
                  <a:pt x="65931" y="69838"/>
                  <a:pt x="63996" y="73000"/>
                  <a:pt x="62173" y="76200"/>
                </a:cubicBezTo>
                <a:cubicBezTo>
                  <a:pt x="60350" y="79363"/>
                  <a:pt x="58564" y="82600"/>
                  <a:pt x="56890" y="85874"/>
                </a:cubicBezTo>
                <a:cubicBezTo>
                  <a:pt x="54546" y="80330"/>
                  <a:pt x="52574" y="74898"/>
                  <a:pt x="50936" y="69652"/>
                </a:cubicBezTo>
                <a:close/>
                <a:moveTo>
                  <a:pt x="61131" y="95287"/>
                </a:moveTo>
                <a:cubicBezTo>
                  <a:pt x="63587" y="90153"/>
                  <a:pt x="66266" y="85130"/>
                  <a:pt x="69093" y="80181"/>
                </a:cubicBezTo>
                <a:cubicBezTo>
                  <a:pt x="71921" y="75233"/>
                  <a:pt x="74972" y="70433"/>
                  <a:pt x="78172" y="65708"/>
                </a:cubicBezTo>
                <a:cubicBezTo>
                  <a:pt x="83753" y="65298"/>
                  <a:pt x="89446" y="65075"/>
                  <a:pt x="95250" y="65075"/>
                </a:cubicBezTo>
                <a:cubicBezTo>
                  <a:pt x="101054" y="65075"/>
                  <a:pt x="106784" y="65298"/>
                  <a:pt x="112328" y="65708"/>
                </a:cubicBezTo>
                <a:cubicBezTo>
                  <a:pt x="115491" y="70396"/>
                  <a:pt x="118504" y="75195"/>
                  <a:pt x="121369" y="80107"/>
                </a:cubicBezTo>
                <a:cubicBezTo>
                  <a:pt x="124234" y="85018"/>
                  <a:pt x="126913" y="90041"/>
                  <a:pt x="129443" y="95138"/>
                </a:cubicBezTo>
                <a:cubicBezTo>
                  <a:pt x="126950" y="100273"/>
                  <a:pt x="124271" y="105333"/>
                  <a:pt x="121407" y="110319"/>
                </a:cubicBezTo>
                <a:cubicBezTo>
                  <a:pt x="118579" y="115267"/>
                  <a:pt x="115565" y="120067"/>
                  <a:pt x="112402" y="124830"/>
                </a:cubicBezTo>
                <a:cubicBezTo>
                  <a:pt x="106859" y="125239"/>
                  <a:pt x="101092" y="125425"/>
                  <a:pt x="95250" y="125425"/>
                </a:cubicBezTo>
                <a:cubicBezTo>
                  <a:pt x="89408" y="125425"/>
                  <a:pt x="83753" y="125239"/>
                  <a:pt x="78284" y="124904"/>
                </a:cubicBezTo>
                <a:cubicBezTo>
                  <a:pt x="75047" y="120179"/>
                  <a:pt x="71996" y="115342"/>
                  <a:pt x="69131" y="110393"/>
                </a:cubicBezTo>
                <a:cubicBezTo>
                  <a:pt x="66266" y="105445"/>
                  <a:pt x="63624" y="100422"/>
                  <a:pt x="61131" y="95287"/>
                </a:cubicBezTo>
                <a:close/>
                <a:moveTo>
                  <a:pt x="128327" y="114337"/>
                </a:moveTo>
                <a:cubicBezTo>
                  <a:pt x="130225" y="111063"/>
                  <a:pt x="132011" y="107752"/>
                  <a:pt x="133759" y="104403"/>
                </a:cubicBezTo>
                <a:cubicBezTo>
                  <a:pt x="136141" y="109798"/>
                  <a:pt x="138224" y="115267"/>
                  <a:pt x="140047" y="120886"/>
                </a:cubicBezTo>
                <a:cubicBezTo>
                  <a:pt x="134280" y="122188"/>
                  <a:pt x="128439" y="123192"/>
                  <a:pt x="122560" y="123862"/>
                </a:cubicBezTo>
                <a:cubicBezTo>
                  <a:pt x="124569" y="120737"/>
                  <a:pt x="126467" y="117537"/>
                  <a:pt x="128327" y="114337"/>
                </a:cubicBezTo>
                <a:close/>
                <a:moveTo>
                  <a:pt x="133685" y="85874"/>
                </a:moveTo>
                <a:cubicBezTo>
                  <a:pt x="131936" y="82600"/>
                  <a:pt x="130150" y="79325"/>
                  <a:pt x="128290" y="76126"/>
                </a:cubicBezTo>
                <a:cubicBezTo>
                  <a:pt x="126467" y="72963"/>
                  <a:pt x="124569" y="69838"/>
                  <a:pt x="122597" y="66749"/>
                </a:cubicBezTo>
                <a:cubicBezTo>
                  <a:pt x="128588" y="67494"/>
                  <a:pt x="134317" y="68498"/>
                  <a:pt x="139675" y="69726"/>
                </a:cubicBezTo>
                <a:cubicBezTo>
                  <a:pt x="137964" y="75233"/>
                  <a:pt x="135954" y="80590"/>
                  <a:pt x="133685" y="85874"/>
                </a:cubicBezTo>
                <a:close/>
                <a:moveTo>
                  <a:pt x="95324" y="44016"/>
                </a:moveTo>
                <a:cubicBezTo>
                  <a:pt x="99231" y="48258"/>
                  <a:pt x="102915" y="52722"/>
                  <a:pt x="106338" y="57336"/>
                </a:cubicBezTo>
                <a:cubicBezTo>
                  <a:pt x="98971" y="57001"/>
                  <a:pt x="91567" y="57001"/>
                  <a:pt x="84200" y="57336"/>
                </a:cubicBezTo>
                <a:cubicBezTo>
                  <a:pt x="87846" y="52536"/>
                  <a:pt x="91604" y="48071"/>
                  <a:pt x="95324" y="44016"/>
                </a:cubicBezTo>
                <a:close/>
                <a:moveTo>
                  <a:pt x="52164" y="21208"/>
                </a:moveTo>
                <a:cubicBezTo>
                  <a:pt x="58415" y="17562"/>
                  <a:pt x="72293" y="22771"/>
                  <a:pt x="86916" y="35719"/>
                </a:cubicBezTo>
                <a:cubicBezTo>
                  <a:pt x="87846" y="36537"/>
                  <a:pt x="88776" y="37430"/>
                  <a:pt x="89743" y="38323"/>
                </a:cubicBezTo>
                <a:cubicBezTo>
                  <a:pt x="83976" y="44537"/>
                  <a:pt x="78656" y="51160"/>
                  <a:pt x="73782" y="58080"/>
                </a:cubicBezTo>
                <a:cubicBezTo>
                  <a:pt x="65373" y="58824"/>
                  <a:pt x="57038" y="60127"/>
                  <a:pt x="48778" y="61950"/>
                </a:cubicBezTo>
                <a:cubicBezTo>
                  <a:pt x="48295" y="60052"/>
                  <a:pt x="47885" y="58117"/>
                  <a:pt x="47476" y="56183"/>
                </a:cubicBezTo>
                <a:cubicBezTo>
                  <a:pt x="43979" y="38174"/>
                  <a:pt x="46286" y="24594"/>
                  <a:pt x="52164" y="21208"/>
                </a:cubicBezTo>
                <a:close/>
                <a:moveTo>
                  <a:pt x="43049" y="119286"/>
                </a:moveTo>
                <a:cubicBezTo>
                  <a:pt x="41486" y="118839"/>
                  <a:pt x="39960" y="118356"/>
                  <a:pt x="38435" y="117835"/>
                </a:cubicBezTo>
                <a:cubicBezTo>
                  <a:pt x="30510" y="115342"/>
                  <a:pt x="21506" y="111398"/>
                  <a:pt x="14994" y="106226"/>
                </a:cubicBezTo>
                <a:cubicBezTo>
                  <a:pt x="11237" y="103622"/>
                  <a:pt x="8706" y="99603"/>
                  <a:pt x="8000" y="95101"/>
                </a:cubicBezTo>
                <a:cubicBezTo>
                  <a:pt x="8000" y="88292"/>
                  <a:pt x="19757" y="79586"/>
                  <a:pt x="36723" y="73670"/>
                </a:cubicBezTo>
                <a:cubicBezTo>
                  <a:pt x="38844" y="72926"/>
                  <a:pt x="41002" y="72256"/>
                  <a:pt x="43160" y="71624"/>
                </a:cubicBezTo>
                <a:cubicBezTo>
                  <a:pt x="45690" y="79697"/>
                  <a:pt x="48741" y="87623"/>
                  <a:pt x="52276" y="95287"/>
                </a:cubicBezTo>
                <a:cubicBezTo>
                  <a:pt x="48704" y="103063"/>
                  <a:pt x="45616" y="111100"/>
                  <a:pt x="43049" y="119286"/>
                </a:cubicBezTo>
                <a:close/>
                <a:moveTo>
                  <a:pt x="86432" y="155749"/>
                </a:moveTo>
                <a:cubicBezTo>
                  <a:pt x="80293" y="161367"/>
                  <a:pt x="73186" y="165832"/>
                  <a:pt x="65447" y="168883"/>
                </a:cubicBezTo>
                <a:cubicBezTo>
                  <a:pt x="61317" y="170855"/>
                  <a:pt x="56555" y="171041"/>
                  <a:pt x="52313" y="169366"/>
                </a:cubicBezTo>
                <a:cubicBezTo>
                  <a:pt x="46397" y="165943"/>
                  <a:pt x="43942" y="152809"/>
                  <a:pt x="47290" y="135136"/>
                </a:cubicBezTo>
                <a:cubicBezTo>
                  <a:pt x="47699" y="133052"/>
                  <a:pt x="48146" y="130969"/>
                  <a:pt x="48667" y="128922"/>
                </a:cubicBezTo>
                <a:cubicBezTo>
                  <a:pt x="57001" y="130708"/>
                  <a:pt x="65410" y="131936"/>
                  <a:pt x="73930" y="132569"/>
                </a:cubicBezTo>
                <a:cubicBezTo>
                  <a:pt x="78842" y="139526"/>
                  <a:pt x="84237" y="146186"/>
                  <a:pt x="90004" y="152437"/>
                </a:cubicBezTo>
                <a:cubicBezTo>
                  <a:pt x="88813" y="153591"/>
                  <a:pt x="87623" y="154707"/>
                  <a:pt x="86432" y="155749"/>
                </a:cubicBezTo>
                <a:close/>
                <a:moveTo>
                  <a:pt x="95548" y="146707"/>
                </a:moveTo>
                <a:cubicBezTo>
                  <a:pt x="91753" y="142615"/>
                  <a:pt x="87957" y="138075"/>
                  <a:pt x="84274" y="133201"/>
                </a:cubicBezTo>
                <a:cubicBezTo>
                  <a:pt x="87846" y="133350"/>
                  <a:pt x="91529" y="133424"/>
                  <a:pt x="95250" y="133424"/>
                </a:cubicBezTo>
                <a:cubicBezTo>
                  <a:pt x="99082" y="133424"/>
                  <a:pt x="102840" y="133350"/>
                  <a:pt x="106561" y="133164"/>
                </a:cubicBezTo>
                <a:cubicBezTo>
                  <a:pt x="103138" y="137889"/>
                  <a:pt x="99454" y="142391"/>
                  <a:pt x="95548" y="146707"/>
                </a:cubicBezTo>
                <a:close/>
                <a:moveTo>
                  <a:pt x="144177" y="157869"/>
                </a:moveTo>
                <a:cubicBezTo>
                  <a:pt x="143842" y="162409"/>
                  <a:pt x="141610" y="166650"/>
                  <a:pt x="138038" y="169515"/>
                </a:cubicBezTo>
                <a:cubicBezTo>
                  <a:pt x="132122" y="172938"/>
                  <a:pt x="119509" y="168473"/>
                  <a:pt x="105891" y="156790"/>
                </a:cubicBezTo>
                <a:cubicBezTo>
                  <a:pt x="104329" y="155451"/>
                  <a:pt x="102766" y="154000"/>
                  <a:pt x="101166" y="152512"/>
                </a:cubicBezTo>
                <a:cubicBezTo>
                  <a:pt x="106859" y="146224"/>
                  <a:pt x="112105" y="139564"/>
                  <a:pt x="116867" y="132569"/>
                </a:cubicBezTo>
                <a:cubicBezTo>
                  <a:pt x="125388" y="131862"/>
                  <a:pt x="133871" y="130559"/>
                  <a:pt x="142242" y="128662"/>
                </a:cubicBezTo>
                <a:cubicBezTo>
                  <a:pt x="142615" y="130187"/>
                  <a:pt x="142949" y="131713"/>
                  <a:pt x="143247" y="133201"/>
                </a:cubicBezTo>
                <a:cubicBezTo>
                  <a:pt x="145070" y="141238"/>
                  <a:pt x="145368" y="149609"/>
                  <a:pt x="144177" y="157869"/>
                </a:cubicBezTo>
                <a:close/>
                <a:moveTo>
                  <a:pt x="150949" y="117872"/>
                </a:moveTo>
                <a:cubicBezTo>
                  <a:pt x="149907" y="118207"/>
                  <a:pt x="148865" y="118542"/>
                  <a:pt x="147786" y="118839"/>
                </a:cubicBezTo>
                <a:cubicBezTo>
                  <a:pt x="145182" y="110728"/>
                  <a:pt x="141982" y="102803"/>
                  <a:pt x="138299" y="95101"/>
                </a:cubicBezTo>
                <a:cubicBezTo>
                  <a:pt x="141870" y="87511"/>
                  <a:pt x="144884" y="79697"/>
                  <a:pt x="147414" y="71698"/>
                </a:cubicBezTo>
                <a:cubicBezTo>
                  <a:pt x="149349" y="72256"/>
                  <a:pt x="151209" y="72851"/>
                  <a:pt x="152995" y="73447"/>
                </a:cubicBezTo>
                <a:cubicBezTo>
                  <a:pt x="170334" y="79400"/>
                  <a:pt x="182500" y="88255"/>
                  <a:pt x="182500" y="95027"/>
                </a:cubicBezTo>
                <a:cubicBezTo>
                  <a:pt x="182500" y="102319"/>
                  <a:pt x="169515" y="111733"/>
                  <a:pt x="150949" y="117872"/>
                </a:cubicBezTo>
                <a:close/>
                <a:moveTo>
                  <a:pt x="95250" y="112291"/>
                </a:moveTo>
                <a:cubicBezTo>
                  <a:pt x="104655" y="112291"/>
                  <a:pt x="112291" y="104655"/>
                  <a:pt x="112291" y="95250"/>
                </a:cubicBezTo>
                <a:cubicBezTo>
                  <a:pt x="112291" y="85845"/>
                  <a:pt x="104655" y="78209"/>
                  <a:pt x="95250" y="78209"/>
                </a:cubicBezTo>
                <a:cubicBezTo>
                  <a:pt x="85845" y="78209"/>
                  <a:pt x="78209" y="85845"/>
                  <a:pt x="78209" y="95250"/>
                </a:cubicBezTo>
                <a:cubicBezTo>
                  <a:pt x="78209" y="104655"/>
                  <a:pt x="85845" y="112291"/>
                  <a:pt x="95250" y="112291"/>
                </a:cubicBez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14" name="Text 12"/>
          <p:cNvSpPr/>
          <p:nvPr/>
        </p:nvSpPr>
        <p:spPr>
          <a:xfrm>
            <a:off x="1243965" y="2794634"/>
            <a:ext cx="111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Next.js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43965" y="3061334"/>
            <a:ext cx="1095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React Framework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48665" y="3328034"/>
            <a:ext cx="3038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Server-side rendering for SEO and performance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2138" y="3797617"/>
            <a:ext cx="3284855" cy="1036955"/>
          </a:xfrm>
          <a:custGeom>
            <a:avLst/>
            <a:gdLst/>
            <a:ahLst/>
            <a:cxnLst/>
            <a:rect l="l" t="t" r="r" b="b"/>
            <a:pathLst>
              <a:path w="3284855" h="1036955">
                <a:moveTo>
                  <a:pt x="114304" y="0"/>
                </a:moveTo>
                <a:lnTo>
                  <a:pt x="3170551" y="0"/>
                </a:lnTo>
                <a:cubicBezTo>
                  <a:pt x="3233680" y="0"/>
                  <a:pt x="3284855" y="51175"/>
                  <a:pt x="3284855" y="114304"/>
                </a:cubicBezTo>
                <a:lnTo>
                  <a:pt x="3284855" y="922651"/>
                </a:lnTo>
                <a:cubicBezTo>
                  <a:pt x="3284855" y="985780"/>
                  <a:pt x="3233680" y="1036955"/>
                  <a:pt x="3170551" y="1036955"/>
                </a:cubicBezTo>
                <a:lnTo>
                  <a:pt x="114304" y="1036955"/>
                </a:lnTo>
                <a:cubicBezTo>
                  <a:pt x="51175" y="1036955"/>
                  <a:pt x="0" y="985780"/>
                  <a:pt x="0" y="922651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0B0F19">
              <a:alpha val="60000"/>
            </a:srgbClr>
          </a:solidFill>
          <a:ln w="11007">
            <a:solidFill>
              <a:srgbClr val="3B82F6">
                <a:alpha val="30196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748665" y="399224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843915" y="408749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07156" y="11906"/>
                </a:moveTo>
                <a:cubicBezTo>
                  <a:pt x="107156" y="18492"/>
                  <a:pt x="112477" y="23812"/>
                  <a:pt x="119063" y="23812"/>
                </a:cubicBezTo>
                <a:lnTo>
                  <a:pt x="133945" y="23812"/>
                </a:lnTo>
                <a:cubicBezTo>
                  <a:pt x="138894" y="23812"/>
                  <a:pt x="142875" y="27794"/>
                  <a:pt x="142875" y="32742"/>
                </a:cubicBezTo>
                <a:cubicBezTo>
                  <a:pt x="142875" y="37691"/>
                  <a:pt x="138894" y="41672"/>
                  <a:pt x="133945" y="41672"/>
                </a:cubicBezTo>
                <a:lnTo>
                  <a:pt x="11906" y="41672"/>
                </a:lnTo>
                <a:cubicBezTo>
                  <a:pt x="5321" y="41672"/>
                  <a:pt x="0" y="46992"/>
                  <a:pt x="0" y="53578"/>
                </a:cubicBezTo>
                <a:cubicBezTo>
                  <a:pt x="0" y="60164"/>
                  <a:pt x="5321" y="65484"/>
                  <a:pt x="11906" y="65484"/>
                </a:cubicBezTo>
                <a:lnTo>
                  <a:pt x="133945" y="65484"/>
                </a:lnTo>
                <a:cubicBezTo>
                  <a:pt x="152028" y="65484"/>
                  <a:pt x="166688" y="50825"/>
                  <a:pt x="166688" y="32742"/>
                </a:cubicBezTo>
                <a:cubicBezTo>
                  <a:pt x="166688" y="14660"/>
                  <a:pt x="152028" y="0"/>
                  <a:pt x="133945" y="0"/>
                </a:cubicBezTo>
                <a:lnTo>
                  <a:pt x="119063" y="0"/>
                </a:lnTo>
                <a:cubicBezTo>
                  <a:pt x="112477" y="0"/>
                  <a:pt x="107156" y="5321"/>
                  <a:pt x="107156" y="11906"/>
                </a:cubicBezTo>
                <a:close/>
                <a:moveTo>
                  <a:pt x="130969" y="142875"/>
                </a:moveTo>
                <a:cubicBezTo>
                  <a:pt x="130969" y="149461"/>
                  <a:pt x="136289" y="154781"/>
                  <a:pt x="142875" y="154781"/>
                </a:cubicBezTo>
                <a:lnTo>
                  <a:pt x="154781" y="154781"/>
                </a:lnTo>
                <a:cubicBezTo>
                  <a:pt x="174501" y="154781"/>
                  <a:pt x="190500" y="138782"/>
                  <a:pt x="190500" y="119063"/>
                </a:cubicBezTo>
                <a:cubicBezTo>
                  <a:pt x="190500" y="99343"/>
                  <a:pt x="174501" y="83344"/>
                  <a:pt x="154781" y="83344"/>
                </a:cubicBez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154781" y="107156"/>
                </a:lnTo>
                <a:cubicBezTo>
                  <a:pt x="161367" y="107156"/>
                  <a:pt x="166688" y="112477"/>
                  <a:pt x="166688" y="119063"/>
                </a:cubicBezTo>
                <a:cubicBezTo>
                  <a:pt x="166688" y="125648"/>
                  <a:pt x="161367" y="130969"/>
                  <a:pt x="154781" y="130969"/>
                </a:cubicBezTo>
                <a:lnTo>
                  <a:pt x="142875" y="130969"/>
                </a:lnTo>
                <a:cubicBezTo>
                  <a:pt x="136289" y="130969"/>
                  <a:pt x="130969" y="136289"/>
                  <a:pt x="130969" y="142875"/>
                </a:cubicBezTo>
                <a:close/>
                <a:moveTo>
                  <a:pt x="47625" y="190500"/>
                </a:moveTo>
                <a:lnTo>
                  <a:pt x="62508" y="190500"/>
                </a:lnTo>
                <a:cubicBezTo>
                  <a:pt x="80590" y="190500"/>
                  <a:pt x="95250" y="175840"/>
                  <a:pt x="95250" y="157758"/>
                </a:cubicBezTo>
                <a:cubicBezTo>
                  <a:pt x="95250" y="139675"/>
                  <a:pt x="80590" y="125016"/>
                  <a:pt x="62508" y="125016"/>
                </a:cubicBezTo>
                <a:lnTo>
                  <a:pt x="11906" y="125016"/>
                </a:lnTo>
                <a:cubicBezTo>
                  <a:pt x="5321" y="125016"/>
                  <a:pt x="0" y="130336"/>
                  <a:pt x="0" y="136922"/>
                </a:cubicBezTo>
                <a:cubicBezTo>
                  <a:pt x="0" y="143508"/>
                  <a:pt x="5321" y="148828"/>
                  <a:pt x="11906" y="148828"/>
                </a:cubicBezTo>
                <a:lnTo>
                  <a:pt x="62508" y="148828"/>
                </a:lnTo>
                <a:cubicBezTo>
                  <a:pt x="67456" y="148828"/>
                  <a:pt x="71438" y="152809"/>
                  <a:pt x="71438" y="157758"/>
                </a:cubicBezTo>
                <a:cubicBezTo>
                  <a:pt x="71438" y="162706"/>
                  <a:pt x="67456" y="166688"/>
                  <a:pt x="62508" y="166688"/>
                </a:cubicBezTo>
                <a:lnTo>
                  <a:pt x="47625" y="166688"/>
                </a:lnTo>
                <a:cubicBezTo>
                  <a:pt x="41039" y="166688"/>
                  <a:pt x="35719" y="172008"/>
                  <a:pt x="35719" y="178594"/>
                </a:cubicBezTo>
                <a:cubicBezTo>
                  <a:pt x="35719" y="185179"/>
                  <a:pt x="41039" y="190500"/>
                  <a:pt x="47625" y="190500"/>
                </a:cubicBez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20" name="Text 18"/>
          <p:cNvSpPr/>
          <p:nvPr/>
        </p:nvSpPr>
        <p:spPr>
          <a:xfrm>
            <a:off x="1243965" y="3954145"/>
            <a:ext cx="1162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Tailwind CSS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43965" y="4220845"/>
            <a:ext cx="1143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Utility-first Styling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48665" y="4487545"/>
            <a:ext cx="3038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Rapid UI development with custom theming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92138" y="4983796"/>
            <a:ext cx="3284855" cy="351155"/>
          </a:xfrm>
          <a:custGeom>
            <a:avLst/>
            <a:gdLst/>
            <a:ahLst/>
            <a:cxnLst/>
            <a:rect l="l" t="t" r="r" b="b"/>
            <a:pathLst>
              <a:path w="3284855" h="351155">
                <a:moveTo>
                  <a:pt x="76201" y="0"/>
                </a:moveTo>
                <a:lnTo>
                  <a:pt x="3208654" y="0"/>
                </a:lnTo>
                <a:cubicBezTo>
                  <a:pt x="3250739" y="0"/>
                  <a:pt x="3284855" y="34116"/>
                  <a:pt x="3284855" y="76201"/>
                </a:cubicBezTo>
                <a:lnTo>
                  <a:pt x="3284855" y="274954"/>
                </a:lnTo>
                <a:cubicBezTo>
                  <a:pt x="3284855" y="317039"/>
                  <a:pt x="3250739" y="351155"/>
                  <a:pt x="3208654" y="351155"/>
                </a:cubicBezTo>
                <a:lnTo>
                  <a:pt x="76201" y="351155"/>
                </a:lnTo>
                <a:cubicBezTo>
                  <a:pt x="34116" y="351155"/>
                  <a:pt x="0" y="317039"/>
                  <a:pt x="0" y="274954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3B82F6">
              <a:alpha val="10196"/>
            </a:srgbClr>
          </a:solidFill>
          <a:ln w="11007">
            <a:solidFill>
              <a:srgbClr val="3B82F6">
                <a:alpha val="30196"/>
              </a:srgbClr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639128" y="5064123"/>
            <a:ext cx="3190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3B82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Serverless Deployment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250055" y="1722755"/>
            <a:ext cx="3693160" cy="3816985"/>
          </a:xfrm>
          <a:custGeom>
            <a:avLst/>
            <a:gdLst/>
            <a:ahLst/>
            <a:cxnLst/>
            <a:rect l="l" t="t" r="r" b="b"/>
            <a:pathLst>
              <a:path w="3693160" h="3816985">
                <a:moveTo>
                  <a:pt x="152417" y="0"/>
                </a:moveTo>
                <a:lnTo>
                  <a:pt x="3540743" y="0"/>
                </a:lnTo>
                <a:cubicBezTo>
                  <a:pt x="3624921" y="0"/>
                  <a:pt x="3693160" y="68239"/>
                  <a:pt x="3693160" y="152417"/>
                </a:cubicBezTo>
                <a:lnTo>
                  <a:pt x="3693160" y="3664568"/>
                </a:lnTo>
                <a:cubicBezTo>
                  <a:pt x="3693160" y="3748746"/>
                  <a:pt x="3624921" y="3816985"/>
                  <a:pt x="3540743" y="3816985"/>
                </a:cubicBezTo>
                <a:lnTo>
                  <a:pt x="152417" y="3816985"/>
                </a:lnTo>
                <a:cubicBezTo>
                  <a:pt x="68239" y="3816985"/>
                  <a:pt x="0" y="3748746"/>
                  <a:pt x="0" y="3664568"/>
                </a:cubicBezTo>
                <a:lnTo>
                  <a:pt x="0" y="152417"/>
                </a:lnTo>
                <a:cubicBezTo>
                  <a:pt x="0" y="68296"/>
                  <a:pt x="68296" y="0"/>
                  <a:pt x="152417" y="0"/>
                </a:cubicBezTo>
                <a:close/>
              </a:path>
            </a:pathLst>
          </a:custGeom>
          <a:gradFill rotWithShape="1" flip="none">
            <a:gsLst>
              <a:gs pos="0">
                <a:srgbClr val="8B5CF6">
                  <a:alpha val="20000"/>
                </a:srgbClr>
              </a:gs>
              <a:gs pos="100000">
                <a:srgbClr val="8B5CF6">
                  <a:alpha val="5000"/>
                </a:srgbClr>
              </a:gs>
            </a:gsLst>
            <a:lin ang="2700000" scaled="1"/>
          </a:gradFill>
          <a:ln w="22013">
            <a:solidFill>
              <a:srgbClr val="8B5CF6">
                <a:alpha val="50196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4448810" y="192151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rotWithShape="1" flip="none">
            <a:gsLst>
              <a:gs pos="0">
                <a:srgbClr val="8B5CF6"/>
              </a:gs>
              <a:gs pos="100000">
                <a:srgbClr val="6D28D9"/>
              </a:gs>
            </a:gsLst>
            <a:lin ang="2700000" scaled="1"/>
          </a:gradFill>
          <a:ln/>
        </p:spPr>
      </p:sp>
      <p:sp>
        <p:nvSpPr>
          <p:cNvPr id="27" name="Shape 25"/>
          <p:cNvSpPr/>
          <p:nvPr/>
        </p:nvSpPr>
        <p:spPr>
          <a:xfrm>
            <a:off x="4615497" y="2073911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8" name="Text 26"/>
          <p:cNvSpPr/>
          <p:nvPr/>
        </p:nvSpPr>
        <p:spPr>
          <a:xfrm>
            <a:off x="5096510" y="1940561"/>
            <a:ext cx="1000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spc="45" kern="0" dirty="0">
                <a:solidFill>
                  <a:srgbClr val="22D3E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LAYER 02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096510" y="2131061"/>
            <a:ext cx="1057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Backend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452937" y="2638106"/>
            <a:ext cx="3284855" cy="1036955"/>
          </a:xfrm>
          <a:custGeom>
            <a:avLst/>
            <a:gdLst/>
            <a:ahLst/>
            <a:cxnLst/>
            <a:rect l="l" t="t" r="r" b="b"/>
            <a:pathLst>
              <a:path w="3284855" h="1036955">
                <a:moveTo>
                  <a:pt x="114304" y="0"/>
                </a:moveTo>
                <a:lnTo>
                  <a:pt x="3170551" y="0"/>
                </a:lnTo>
                <a:cubicBezTo>
                  <a:pt x="3233680" y="0"/>
                  <a:pt x="3284855" y="51175"/>
                  <a:pt x="3284855" y="114304"/>
                </a:cubicBezTo>
                <a:lnTo>
                  <a:pt x="3284855" y="922651"/>
                </a:lnTo>
                <a:cubicBezTo>
                  <a:pt x="3284855" y="985780"/>
                  <a:pt x="3233680" y="1036955"/>
                  <a:pt x="3170551" y="1036955"/>
                </a:cubicBezTo>
                <a:lnTo>
                  <a:pt x="114304" y="1036955"/>
                </a:lnTo>
                <a:cubicBezTo>
                  <a:pt x="51175" y="1036955"/>
                  <a:pt x="0" y="985780"/>
                  <a:pt x="0" y="922651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0B0F19">
              <a:alpha val="60000"/>
            </a:srgbClr>
          </a:solidFill>
          <a:ln w="11007">
            <a:solidFill>
              <a:srgbClr val="8B5CF6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4609465" y="283273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4704715" y="292798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29766"/>
                </a:moveTo>
                <a:cubicBezTo>
                  <a:pt x="0" y="19906"/>
                  <a:pt x="8000" y="11906"/>
                  <a:pt x="17859" y="11906"/>
                </a:cubicBezTo>
                <a:lnTo>
                  <a:pt x="53578" y="11906"/>
                </a:lnTo>
                <a:cubicBezTo>
                  <a:pt x="63438" y="11906"/>
                  <a:pt x="71438" y="19906"/>
                  <a:pt x="71438" y="29766"/>
                </a:cubicBezTo>
                <a:lnTo>
                  <a:pt x="71438" y="35719"/>
                </a:lnTo>
                <a:lnTo>
                  <a:pt x="119063" y="35719"/>
                </a:lnTo>
                <a:lnTo>
                  <a:pt x="119063" y="29766"/>
                </a:lnTo>
                <a:cubicBezTo>
                  <a:pt x="119063" y="19906"/>
                  <a:pt x="127062" y="11906"/>
                  <a:pt x="136922" y="11906"/>
                </a:cubicBezTo>
                <a:lnTo>
                  <a:pt x="172641" y="11906"/>
                </a:lnTo>
                <a:cubicBezTo>
                  <a:pt x="182500" y="11906"/>
                  <a:pt x="190500" y="19906"/>
                  <a:pt x="190500" y="29766"/>
                </a:cubicBezTo>
                <a:lnTo>
                  <a:pt x="190500" y="65484"/>
                </a:lnTo>
                <a:cubicBezTo>
                  <a:pt x="190500" y="75344"/>
                  <a:pt x="182500" y="83344"/>
                  <a:pt x="172641" y="83344"/>
                </a:cubicBezTo>
                <a:lnTo>
                  <a:pt x="136922" y="83344"/>
                </a:lnTo>
                <a:cubicBezTo>
                  <a:pt x="127062" y="83344"/>
                  <a:pt x="119063" y="75344"/>
                  <a:pt x="119063" y="65484"/>
                </a:cubicBezTo>
                <a:lnTo>
                  <a:pt x="119063" y="59531"/>
                </a:lnTo>
                <a:lnTo>
                  <a:pt x="71438" y="59531"/>
                </a:lnTo>
                <a:lnTo>
                  <a:pt x="71438" y="65484"/>
                </a:lnTo>
                <a:cubicBezTo>
                  <a:pt x="71438" y="68200"/>
                  <a:pt x="70805" y="70805"/>
                  <a:pt x="69726" y="73112"/>
                </a:cubicBezTo>
                <a:lnTo>
                  <a:pt x="95250" y="107156"/>
                </a:lnTo>
                <a:lnTo>
                  <a:pt x="125016" y="107156"/>
                </a:lnTo>
                <a:cubicBezTo>
                  <a:pt x="134875" y="107156"/>
                  <a:pt x="142875" y="115156"/>
                  <a:pt x="142875" y="125016"/>
                </a:cubicBezTo>
                <a:lnTo>
                  <a:pt x="142875" y="160734"/>
                </a:lnTo>
                <a:cubicBezTo>
                  <a:pt x="142875" y="170594"/>
                  <a:pt x="134875" y="178594"/>
                  <a:pt x="125016" y="178594"/>
                </a:cubicBezTo>
                <a:lnTo>
                  <a:pt x="89297" y="178594"/>
                </a:lnTo>
                <a:cubicBezTo>
                  <a:pt x="79437" y="178594"/>
                  <a:pt x="71438" y="170594"/>
                  <a:pt x="71438" y="160734"/>
                </a:cubicBezTo>
                <a:lnTo>
                  <a:pt x="71438" y="125016"/>
                </a:lnTo>
                <a:cubicBezTo>
                  <a:pt x="71438" y="122300"/>
                  <a:pt x="72070" y="119695"/>
                  <a:pt x="73149" y="117388"/>
                </a:cubicBezTo>
                <a:lnTo>
                  <a:pt x="47625" y="83344"/>
                </a:lnTo>
                <a:lnTo>
                  <a:pt x="17859" y="83344"/>
                </a:lnTo>
                <a:cubicBezTo>
                  <a:pt x="8000" y="83344"/>
                  <a:pt x="0" y="75344"/>
                  <a:pt x="0" y="65484"/>
                </a:cubicBezTo>
                <a:lnTo>
                  <a:pt x="0" y="29766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33" name="Text 31"/>
          <p:cNvSpPr/>
          <p:nvPr/>
        </p:nvSpPr>
        <p:spPr>
          <a:xfrm>
            <a:off x="5104765" y="2794634"/>
            <a:ext cx="129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GunDB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104765" y="3061334"/>
            <a:ext cx="1276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P2P Graph Database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609465" y="3328034"/>
            <a:ext cx="3038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Decentralized, offline-first, real-time sync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452937" y="3797617"/>
            <a:ext cx="3284855" cy="1036955"/>
          </a:xfrm>
          <a:custGeom>
            <a:avLst/>
            <a:gdLst/>
            <a:ahLst/>
            <a:cxnLst/>
            <a:rect l="l" t="t" r="r" b="b"/>
            <a:pathLst>
              <a:path w="3284855" h="1036955">
                <a:moveTo>
                  <a:pt x="114304" y="0"/>
                </a:moveTo>
                <a:lnTo>
                  <a:pt x="3170551" y="0"/>
                </a:lnTo>
                <a:cubicBezTo>
                  <a:pt x="3233680" y="0"/>
                  <a:pt x="3284855" y="51175"/>
                  <a:pt x="3284855" y="114304"/>
                </a:cubicBezTo>
                <a:lnTo>
                  <a:pt x="3284855" y="922651"/>
                </a:lnTo>
                <a:cubicBezTo>
                  <a:pt x="3284855" y="985780"/>
                  <a:pt x="3233680" y="1036955"/>
                  <a:pt x="3170551" y="1036955"/>
                </a:cubicBezTo>
                <a:lnTo>
                  <a:pt x="114304" y="1036955"/>
                </a:lnTo>
                <a:cubicBezTo>
                  <a:pt x="51175" y="1036955"/>
                  <a:pt x="0" y="985780"/>
                  <a:pt x="0" y="922651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0B0F19">
              <a:alpha val="60000"/>
            </a:srgbClr>
          </a:solidFill>
          <a:ln w="11007">
            <a:solidFill>
              <a:srgbClr val="8B5CF6">
                <a:alpha val="30196"/>
              </a:srgbClr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4609465" y="399224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4692809" y="408749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0" y="125016"/>
                </a:moveTo>
                <a:cubicBezTo>
                  <a:pt x="0" y="154595"/>
                  <a:pt x="23999" y="178594"/>
                  <a:pt x="53578" y="178594"/>
                </a:cubicBezTo>
                <a:lnTo>
                  <a:pt x="166688" y="178594"/>
                </a:lnTo>
                <a:cubicBezTo>
                  <a:pt x="192993" y="178594"/>
                  <a:pt x="214313" y="157274"/>
                  <a:pt x="214313" y="130969"/>
                </a:cubicBezTo>
                <a:cubicBezTo>
                  <a:pt x="214313" y="111770"/>
                  <a:pt x="202964" y="95213"/>
                  <a:pt x="186593" y="87697"/>
                </a:cubicBezTo>
                <a:cubicBezTo>
                  <a:pt x="189086" y="82823"/>
                  <a:pt x="190500" y="77279"/>
                  <a:pt x="190500" y="71438"/>
                </a:cubicBezTo>
                <a:cubicBezTo>
                  <a:pt x="190500" y="51718"/>
                  <a:pt x="174501" y="35719"/>
                  <a:pt x="154781" y="35719"/>
                </a:cubicBezTo>
                <a:cubicBezTo>
                  <a:pt x="148196" y="35719"/>
                  <a:pt x="142056" y="37505"/>
                  <a:pt x="136773" y="40593"/>
                </a:cubicBezTo>
                <a:cubicBezTo>
                  <a:pt x="127806" y="23552"/>
                  <a:pt x="109910" y="11906"/>
                  <a:pt x="89297" y="11906"/>
                </a:cubicBezTo>
                <a:cubicBezTo>
                  <a:pt x="59717" y="11906"/>
                  <a:pt x="35719" y="35905"/>
                  <a:pt x="35719" y="65484"/>
                </a:cubicBezTo>
                <a:cubicBezTo>
                  <a:pt x="35719" y="68461"/>
                  <a:pt x="35979" y="71400"/>
                  <a:pt x="36426" y="74228"/>
                </a:cubicBezTo>
                <a:cubicBezTo>
                  <a:pt x="15255" y="81372"/>
                  <a:pt x="0" y="101426"/>
                  <a:pt x="0" y="125016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39" name="Text 37"/>
          <p:cNvSpPr/>
          <p:nvPr/>
        </p:nvSpPr>
        <p:spPr>
          <a:xfrm>
            <a:off x="5104765" y="3954145"/>
            <a:ext cx="123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DigitalOcean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5104765" y="4220845"/>
            <a:ext cx="1219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Relay Infrastructure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609465" y="4487545"/>
            <a:ext cx="3038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Stateful relay nodes for peer discovery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452937" y="4983796"/>
            <a:ext cx="3284855" cy="351155"/>
          </a:xfrm>
          <a:custGeom>
            <a:avLst/>
            <a:gdLst/>
            <a:ahLst/>
            <a:cxnLst/>
            <a:rect l="l" t="t" r="r" b="b"/>
            <a:pathLst>
              <a:path w="3284855" h="351155">
                <a:moveTo>
                  <a:pt x="76201" y="0"/>
                </a:moveTo>
                <a:lnTo>
                  <a:pt x="3208654" y="0"/>
                </a:lnTo>
                <a:cubicBezTo>
                  <a:pt x="3250739" y="0"/>
                  <a:pt x="3284855" y="34116"/>
                  <a:pt x="3284855" y="76201"/>
                </a:cubicBezTo>
                <a:lnTo>
                  <a:pt x="3284855" y="274954"/>
                </a:lnTo>
                <a:cubicBezTo>
                  <a:pt x="3284855" y="317039"/>
                  <a:pt x="3250739" y="351155"/>
                  <a:pt x="3208654" y="351155"/>
                </a:cubicBezTo>
                <a:lnTo>
                  <a:pt x="76201" y="351155"/>
                </a:lnTo>
                <a:cubicBezTo>
                  <a:pt x="34116" y="351155"/>
                  <a:pt x="0" y="317039"/>
                  <a:pt x="0" y="274954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8B5CF6">
              <a:alpha val="10196"/>
            </a:srgbClr>
          </a:solidFill>
          <a:ln w="11007">
            <a:solidFill>
              <a:srgbClr val="8B5CF6">
                <a:alpha val="30196"/>
              </a:srgbClr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4499928" y="5064123"/>
            <a:ext cx="3190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8B5C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Distributed &amp; Stateful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110855" y="1722755"/>
            <a:ext cx="3693160" cy="3816985"/>
          </a:xfrm>
          <a:custGeom>
            <a:avLst/>
            <a:gdLst/>
            <a:ahLst/>
            <a:cxnLst/>
            <a:rect l="l" t="t" r="r" b="b"/>
            <a:pathLst>
              <a:path w="3693160" h="3816985">
                <a:moveTo>
                  <a:pt x="152417" y="0"/>
                </a:moveTo>
                <a:lnTo>
                  <a:pt x="3540743" y="0"/>
                </a:lnTo>
                <a:cubicBezTo>
                  <a:pt x="3624921" y="0"/>
                  <a:pt x="3693160" y="68239"/>
                  <a:pt x="3693160" y="152417"/>
                </a:cubicBezTo>
                <a:lnTo>
                  <a:pt x="3693160" y="3664568"/>
                </a:lnTo>
                <a:cubicBezTo>
                  <a:pt x="3693160" y="3748746"/>
                  <a:pt x="3624921" y="3816985"/>
                  <a:pt x="3540743" y="3816985"/>
                </a:cubicBezTo>
                <a:lnTo>
                  <a:pt x="152417" y="3816985"/>
                </a:lnTo>
                <a:cubicBezTo>
                  <a:pt x="68239" y="3816985"/>
                  <a:pt x="0" y="3748746"/>
                  <a:pt x="0" y="3664568"/>
                </a:cubicBezTo>
                <a:lnTo>
                  <a:pt x="0" y="152417"/>
                </a:lnTo>
                <a:cubicBezTo>
                  <a:pt x="0" y="68296"/>
                  <a:pt x="68296" y="0"/>
                  <a:pt x="152417" y="0"/>
                </a:cubicBezTo>
                <a:close/>
              </a:path>
            </a:pathLst>
          </a:custGeom>
          <a:gradFill rotWithShape="1" flip="none">
            <a:gsLst>
              <a:gs pos="0">
                <a:srgbClr val="22D3EE">
                  <a:alpha val="20000"/>
                </a:srgbClr>
              </a:gs>
              <a:gs pos="100000">
                <a:srgbClr val="22D3EE">
                  <a:alpha val="5000"/>
                </a:srgbClr>
              </a:gs>
            </a:gsLst>
            <a:lin ang="2700000" scaled="1"/>
          </a:gradFill>
          <a:ln w="22013">
            <a:solidFill>
              <a:srgbClr val="22D3EE">
                <a:alpha val="50196"/>
              </a:srgbClr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8309610" y="192151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rotWithShape="1" flip="none">
            <a:gsLst>
              <a:gs pos="0">
                <a:srgbClr val="22D3EE"/>
              </a:gs>
              <a:gs pos="100000">
                <a:srgbClr val="0891B2"/>
              </a:gs>
            </a:gsLst>
            <a:lin ang="2700000" scaled="1"/>
          </a:gradFill>
          <a:ln/>
        </p:spPr>
      </p:sp>
      <p:sp>
        <p:nvSpPr>
          <p:cNvPr id="46" name="Shape 44"/>
          <p:cNvSpPr/>
          <p:nvPr/>
        </p:nvSpPr>
        <p:spPr>
          <a:xfrm>
            <a:off x="8462010" y="207391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7" name="Text 45"/>
          <p:cNvSpPr/>
          <p:nvPr/>
        </p:nvSpPr>
        <p:spPr>
          <a:xfrm>
            <a:off x="8957310" y="1940561"/>
            <a:ext cx="8001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spc="45" kern="0" dirty="0">
                <a:solidFill>
                  <a:srgbClr val="22D3E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LAYER 03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957310" y="2131061"/>
            <a:ext cx="857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Crypto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313738" y="2638106"/>
            <a:ext cx="3284855" cy="1036955"/>
          </a:xfrm>
          <a:custGeom>
            <a:avLst/>
            <a:gdLst/>
            <a:ahLst/>
            <a:cxnLst/>
            <a:rect l="l" t="t" r="r" b="b"/>
            <a:pathLst>
              <a:path w="3284855" h="1036955">
                <a:moveTo>
                  <a:pt x="114304" y="0"/>
                </a:moveTo>
                <a:lnTo>
                  <a:pt x="3170551" y="0"/>
                </a:lnTo>
                <a:cubicBezTo>
                  <a:pt x="3233680" y="0"/>
                  <a:pt x="3284855" y="51175"/>
                  <a:pt x="3284855" y="114304"/>
                </a:cubicBezTo>
                <a:lnTo>
                  <a:pt x="3284855" y="922651"/>
                </a:lnTo>
                <a:cubicBezTo>
                  <a:pt x="3284855" y="985780"/>
                  <a:pt x="3233680" y="1036955"/>
                  <a:pt x="3170551" y="1036955"/>
                </a:cubicBezTo>
                <a:lnTo>
                  <a:pt x="114304" y="1036955"/>
                </a:lnTo>
                <a:cubicBezTo>
                  <a:pt x="51175" y="1036955"/>
                  <a:pt x="0" y="985780"/>
                  <a:pt x="0" y="922651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0B0F19">
              <a:alpha val="60000"/>
            </a:srgbClr>
          </a:solidFill>
          <a:ln w="11007">
            <a:solidFill>
              <a:srgbClr val="22D3EE">
                <a:alpha val="30196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8470265" y="283273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2D3EE">
              <a:alpha val="20000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8565515" y="292798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25016" y="130969"/>
                </a:moveTo>
                <a:cubicBezTo>
                  <a:pt x="161181" y="130969"/>
                  <a:pt x="190500" y="101650"/>
                  <a:pt x="190500" y="65484"/>
                </a:cubicBezTo>
                <a:cubicBezTo>
                  <a:pt x="190500" y="29319"/>
                  <a:pt x="161181" y="0"/>
                  <a:pt x="125016" y="0"/>
                </a:cubicBezTo>
                <a:cubicBezTo>
                  <a:pt x="88850" y="0"/>
                  <a:pt x="59531" y="29319"/>
                  <a:pt x="59531" y="65484"/>
                </a:cubicBezTo>
                <a:cubicBezTo>
                  <a:pt x="59531" y="72442"/>
                  <a:pt x="60610" y="79177"/>
                  <a:pt x="62619" y="85465"/>
                </a:cubicBezTo>
                <a:lnTo>
                  <a:pt x="2604" y="145479"/>
                </a:lnTo>
                <a:cubicBezTo>
                  <a:pt x="930" y="147154"/>
                  <a:pt x="0" y="149423"/>
                  <a:pt x="0" y="151805"/>
                </a:cubicBezTo>
                <a:lnTo>
                  <a:pt x="0" y="181570"/>
                </a:lnTo>
                <a:cubicBezTo>
                  <a:pt x="0" y="186519"/>
                  <a:pt x="3981" y="190500"/>
                  <a:pt x="8930" y="190500"/>
                </a:cubicBezTo>
                <a:lnTo>
                  <a:pt x="38695" y="190500"/>
                </a:lnTo>
                <a:cubicBezTo>
                  <a:pt x="43644" y="190500"/>
                  <a:pt x="47625" y="186519"/>
                  <a:pt x="47625" y="181570"/>
                </a:cubicBezTo>
                <a:lnTo>
                  <a:pt x="47625" y="166688"/>
                </a:lnTo>
                <a:lnTo>
                  <a:pt x="62508" y="166688"/>
                </a:lnTo>
                <a:cubicBezTo>
                  <a:pt x="67456" y="166688"/>
                  <a:pt x="71438" y="162706"/>
                  <a:pt x="71438" y="157758"/>
                </a:cubicBezTo>
                <a:lnTo>
                  <a:pt x="71438" y="142875"/>
                </a:lnTo>
                <a:lnTo>
                  <a:pt x="86320" y="142875"/>
                </a:lnTo>
                <a:cubicBezTo>
                  <a:pt x="88702" y="142875"/>
                  <a:pt x="90971" y="141945"/>
                  <a:pt x="92646" y="140271"/>
                </a:cubicBezTo>
                <a:lnTo>
                  <a:pt x="105035" y="127881"/>
                </a:lnTo>
                <a:cubicBezTo>
                  <a:pt x="111323" y="129890"/>
                  <a:pt x="118058" y="130969"/>
                  <a:pt x="125016" y="130969"/>
                </a:cubicBezTo>
                <a:close/>
                <a:moveTo>
                  <a:pt x="139898" y="35719"/>
                </a:moveTo>
                <a:cubicBezTo>
                  <a:pt x="148112" y="35719"/>
                  <a:pt x="154781" y="42388"/>
                  <a:pt x="154781" y="50602"/>
                </a:cubicBezTo>
                <a:cubicBezTo>
                  <a:pt x="154781" y="58816"/>
                  <a:pt x="148112" y="65484"/>
                  <a:pt x="139898" y="65484"/>
                </a:cubicBezTo>
                <a:cubicBezTo>
                  <a:pt x="131684" y="65484"/>
                  <a:pt x="125016" y="58816"/>
                  <a:pt x="125016" y="50602"/>
                </a:cubicBezTo>
                <a:cubicBezTo>
                  <a:pt x="125016" y="42388"/>
                  <a:pt x="131684" y="35719"/>
                  <a:pt x="139898" y="35719"/>
                </a:cubicBez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52" name="Text 50"/>
          <p:cNvSpPr/>
          <p:nvPr/>
        </p:nvSpPr>
        <p:spPr>
          <a:xfrm>
            <a:off x="8965565" y="2794634"/>
            <a:ext cx="933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SEA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965565" y="3061334"/>
            <a:ext cx="914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Security Layer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470265" y="3328034"/>
            <a:ext cx="3038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Security, Encryption, Authorization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313738" y="3797617"/>
            <a:ext cx="3284855" cy="1036955"/>
          </a:xfrm>
          <a:custGeom>
            <a:avLst/>
            <a:gdLst/>
            <a:ahLst/>
            <a:cxnLst/>
            <a:rect l="l" t="t" r="r" b="b"/>
            <a:pathLst>
              <a:path w="3284855" h="1036955">
                <a:moveTo>
                  <a:pt x="114304" y="0"/>
                </a:moveTo>
                <a:lnTo>
                  <a:pt x="3170551" y="0"/>
                </a:lnTo>
                <a:cubicBezTo>
                  <a:pt x="3233680" y="0"/>
                  <a:pt x="3284855" y="51175"/>
                  <a:pt x="3284855" y="114304"/>
                </a:cubicBezTo>
                <a:lnTo>
                  <a:pt x="3284855" y="922651"/>
                </a:lnTo>
                <a:cubicBezTo>
                  <a:pt x="3284855" y="985780"/>
                  <a:pt x="3233680" y="1036955"/>
                  <a:pt x="3170551" y="1036955"/>
                </a:cubicBezTo>
                <a:lnTo>
                  <a:pt x="114304" y="1036955"/>
                </a:lnTo>
                <a:cubicBezTo>
                  <a:pt x="51175" y="1036955"/>
                  <a:pt x="0" y="985780"/>
                  <a:pt x="0" y="922651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0B0F19">
              <a:alpha val="60000"/>
            </a:srgbClr>
          </a:solidFill>
          <a:ln w="11007">
            <a:solidFill>
              <a:srgbClr val="22D3EE">
                <a:alpha val="30196"/>
              </a:srgbClr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8470265" y="399224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2D3EE">
              <a:alpha val="20000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8541702" y="4087495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71438" y="47625"/>
                </a:moveTo>
                <a:cubicBezTo>
                  <a:pt x="71438" y="41039"/>
                  <a:pt x="76758" y="35719"/>
                  <a:pt x="83344" y="35719"/>
                </a:cubicBezTo>
                <a:cubicBezTo>
                  <a:pt x="89929" y="35719"/>
                  <a:pt x="95250" y="41039"/>
                  <a:pt x="95250" y="47625"/>
                </a:cubicBezTo>
                <a:lnTo>
                  <a:pt x="95250" y="50527"/>
                </a:lnTo>
                <a:cubicBezTo>
                  <a:pt x="95250" y="60833"/>
                  <a:pt x="94357" y="71103"/>
                  <a:pt x="92608" y="81223"/>
                </a:cubicBezTo>
                <a:lnTo>
                  <a:pt x="61206" y="90636"/>
                </a:lnTo>
                <a:cubicBezTo>
                  <a:pt x="46100" y="95176"/>
                  <a:pt x="35756" y="109091"/>
                  <a:pt x="35756" y="124867"/>
                </a:cubicBezTo>
                <a:lnTo>
                  <a:pt x="35756" y="136922"/>
                </a:lnTo>
                <a:lnTo>
                  <a:pt x="8967" y="136922"/>
                </a:lnTo>
                <a:cubicBezTo>
                  <a:pt x="4018" y="136922"/>
                  <a:pt x="37" y="140903"/>
                  <a:pt x="37" y="145852"/>
                </a:cubicBezTo>
                <a:cubicBezTo>
                  <a:pt x="37" y="150800"/>
                  <a:pt x="4018" y="154781"/>
                  <a:pt x="8967" y="154781"/>
                </a:cubicBezTo>
                <a:lnTo>
                  <a:pt x="35942" y="154781"/>
                </a:lnTo>
                <a:cubicBezTo>
                  <a:pt x="37505" y="168176"/>
                  <a:pt x="48890" y="178594"/>
                  <a:pt x="62731" y="178594"/>
                </a:cubicBezTo>
                <a:cubicBezTo>
                  <a:pt x="72405" y="178594"/>
                  <a:pt x="81335" y="173422"/>
                  <a:pt x="86134" y="165013"/>
                </a:cubicBezTo>
                <a:lnTo>
                  <a:pt x="91306" y="155972"/>
                </a:lnTo>
                <a:cubicBezTo>
                  <a:pt x="101278" y="138485"/>
                  <a:pt x="108607" y="119621"/>
                  <a:pt x="113035" y="99975"/>
                </a:cubicBezTo>
                <a:lnTo>
                  <a:pt x="148158" y="89446"/>
                </a:lnTo>
                <a:lnTo>
                  <a:pt x="143508" y="103398"/>
                </a:lnTo>
                <a:cubicBezTo>
                  <a:pt x="142280" y="107045"/>
                  <a:pt x="142912" y="111026"/>
                  <a:pt x="145145" y="114114"/>
                </a:cubicBezTo>
                <a:cubicBezTo>
                  <a:pt x="147377" y="117202"/>
                  <a:pt x="150949" y="119063"/>
                  <a:pt x="154781" y="119063"/>
                </a:cubicBezTo>
                <a:lnTo>
                  <a:pt x="202406" y="119063"/>
                </a:lnTo>
                <a:cubicBezTo>
                  <a:pt x="208992" y="119063"/>
                  <a:pt x="214313" y="113742"/>
                  <a:pt x="214313" y="107156"/>
                </a:cubicBezTo>
                <a:cubicBezTo>
                  <a:pt x="214313" y="100571"/>
                  <a:pt x="208992" y="95250"/>
                  <a:pt x="202406" y="95250"/>
                </a:cubicBezTo>
                <a:lnTo>
                  <a:pt x="171301" y="95250"/>
                </a:lnTo>
                <a:lnTo>
                  <a:pt x="177998" y="75195"/>
                </a:lnTo>
                <a:cubicBezTo>
                  <a:pt x="179412" y="70991"/>
                  <a:pt x="178333" y="66340"/>
                  <a:pt x="175245" y="63140"/>
                </a:cubicBezTo>
                <a:cubicBezTo>
                  <a:pt x="172157" y="59941"/>
                  <a:pt x="167543" y="58750"/>
                  <a:pt x="163264" y="60015"/>
                </a:cubicBezTo>
                <a:lnTo>
                  <a:pt x="117723" y="73707"/>
                </a:lnTo>
                <a:cubicBezTo>
                  <a:pt x="118616" y="66005"/>
                  <a:pt x="119063" y="58303"/>
                  <a:pt x="119063" y="50527"/>
                </a:cubicBezTo>
                <a:lnTo>
                  <a:pt x="119063" y="47625"/>
                </a:lnTo>
                <a:cubicBezTo>
                  <a:pt x="119063" y="27905"/>
                  <a:pt x="103063" y="11906"/>
                  <a:pt x="83344" y="11906"/>
                </a:cubicBezTo>
                <a:cubicBezTo>
                  <a:pt x="63624" y="11906"/>
                  <a:pt x="47625" y="27905"/>
                  <a:pt x="47625" y="47625"/>
                </a:cubicBezTo>
                <a:lnTo>
                  <a:pt x="47625" y="59531"/>
                </a:lnTo>
                <a:cubicBezTo>
                  <a:pt x="47625" y="66117"/>
                  <a:pt x="52946" y="71438"/>
                  <a:pt x="59531" y="71438"/>
                </a:cubicBezTo>
                <a:cubicBezTo>
                  <a:pt x="66117" y="71438"/>
                  <a:pt x="71438" y="66117"/>
                  <a:pt x="71438" y="59531"/>
                </a:cubicBezTo>
                <a:lnTo>
                  <a:pt x="71438" y="47625"/>
                </a:lnTo>
                <a:close/>
                <a:moveTo>
                  <a:pt x="68014" y="113481"/>
                </a:moveTo>
                <a:lnTo>
                  <a:pt x="86246" y="108012"/>
                </a:lnTo>
                <a:cubicBezTo>
                  <a:pt x="82376" y="120588"/>
                  <a:pt x="77130" y="132717"/>
                  <a:pt x="70582" y="144177"/>
                </a:cubicBezTo>
                <a:lnTo>
                  <a:pt x="65410" y="153219"/>
                </a:lnTo>
                <a:cubicBezTo>
                  <a:pt x="64852" y="154186"/>
                  <a:pt x="63810" y="154818"/>
                  <a:pt x="62657" y="154818"/>
                </a:cubicBezTo>
                <a:cubicBezTo>
                  <a:pt x="60908" y="154818"/>
                  <a:pt x="59494" y="153405"/>
                  <a:pt x="59494" y="151656"/>
                </a:cubicBezTo>
                <a:lnTo>
                  <a:pt x="59494" y="124904"/>
                </a:lnTo>
                <a:cubicBezTo>
                  <a:pt x="59494" y="119658"/>
                  <a:pt x="62954" y="115007"/>
                  <a:pt x="67977" y="113481"/>
                </a:cubicBezTo>
                <a:close/>
                <a:moveTo>
                  <a:pt x="229195" y="154781"/>
                </a:moveTo>
                <a:cubicBezTo>
                  <a:pt x="234144" y="154781"/>
                  <a:pt x="238125" y="150800"/>
                  <a:pt x="238125" y="145852"/>
                </a:cubicBezTo>
                <a:cubicBezTo>
                  <a:pt x="238125" y="140903"/>
                  <a:pt x="234144" y="136922"/>
                  <a:pt x="229195" y="136922"/>
                </a:cubicBezTo>
                <a:lnTo>
                  <a:pt x="120216" y="136922"/>
                </a:lnTo>
                <a:cubicBezTo>
                  <a:pt x="117797" y="142987"/>
                  <a:pt x="115119" y="148940"/>
                  <a:pt x="112179" y="154781"/>
                </a:cubicBezTo>
                <a:lnTo>
                  <a:pt x="229195" y="154781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58" name="Text 56"/>
          <p:cNvSpPr/>
          <p:nvPr/>
        </p:nvSpPr>
        <p:spPr>
          <a:xfrm>
            <a:off x="8965565" y="3954145"/>
            <a:ext cx="1304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Packet Signing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965565" y="4220845"/>
            <a:ext cx="1285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Every Message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470265" y="4487545"/>
            <a:ext cx="3038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Cryptographic proof of authorship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313738" y="4983796"/>
            <a:ext cx="3284855" cy="351155"/>
          </a:xfrm>
          <a:custGeom>
            <a:avLst/>
            <a:gdLst/>
            <a:ahLst/>
            <a:cxnLst/>
            <a:rect l="l" t="t" r="r" b="b"/>
            <a:pathLst>
              <a:path w="3284855" h="351155">
                <a:moveTo>
                  <a:pt x="76201" y="0"/>
                </a:moveTo>
                <a:lnTo>
                  <a:pt x="3208654" y="0"/>
                </a:lnTo>
                <a:cubicBezTo>
                  <a:pt x="3250739" y="0"/>
                  <a:pt x="3284855" y="34116"/>
                  <a:pt x="3284855" y="76201"/>
                </a:cubicBezTo>
                <a:lnTo>
                  <a:pt x="3284855" y="274954"/>
                </a:lnTo>
                <a:cubicBezTo>
                  <a:pt x="3284855" y="317039"/>
                  <a:pt x="3250739" y="351155"/>
                  <a:pt x="3208654" y="351155"/>
                </a:cubicBezTo>
                <a:lnTo>
                  <a:pt x="76201" y="351155"/>
                </a:lnTo>
                <a:cubicBezTo>
                  <a:pt x="34116" y="351155"/>
                  <a:pt x="0" y="317039"/>
                  <a:pt x="0" y="274954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22D3EE">
              <a:alpha val="10196"/>
            </a:srgbClr>
          </a:solidFill>
          <a:ln w="11007">
            <a:solidFill>
              <a:srgbClr val="22D3EE">
                <a:alpha val="30196"/>
              </a:srgbClr>
            </a:solidFill>
            <a:prstDash val="solid"/>
          </a:ln>
        </p:spPr>
      </p:sp>
      <p:sp>
        <p:nvSpPr>
          <p:cNvPr id="62" name="Text 60"/>
          <p:cNvSpPr/>
          <p:nvPr/>
        </p:nvSpPr>
        <p:spPr>
          <a:xfrm>
            <a:off x="8360727" y="5064123"/>
            <a:ext cx="3190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22D3E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Zero-Trust Security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385128" y="5702617"/>
            <a:ext cx="11419205" cy="770255"/>
          </a:xfrm>
          <a:custGeom>
            <a:avLst/>
            <a:gdLst/>
            <a:ahLst/>
            <a:cxnLst/>
            <a:rect l="l" t="t" r="r" b="b"/>
            <a:pathLst>
              <a:path w="11419205" h="770255">
                <a:moveTo>
                  <a:pt x="114298" y="0"/>
                </a:moveTo>
                <a:lnTo>
                  <a:pt x="11304907" y="0"/>
                </a:lnTo>
                <a:cubicBezTo>
                  <a:pt x="11368032" y="0"/>
                  <a:pt x="11419205" y="51173"/>
                  <a:pt x="11419205" y="114298"/>
                </a:cubicBezTo>
                <a:lnTo>
                  <a:pt x="11419205" y="655957"/>
                </a:lnTo>
                <a:cubicBezTo>
                  <a:pt x="11419205" y="719082"/>
                  <a:pt x="11368032" y="770255"/>
                  <a:pt x="11304907" y="770255"/>
                </a:cubicBezTo>
                <a:lnTo>
                  <a:pt x="114298" y="770255"/>
                </a:lnTo>
                <a:cubicBezTo>
                  <a:pt x="51215" y="770255"/>
                  <a:pt x="0" y="719040"/>
                  <a:pt x="0" y="65595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gradFill rotWithShape="1" flip="none">
            <a:gsLst>
              <a:gs pos="0">
                <a:srgbClr val="3B82F6">
                  <a:alpha val="10000"/>
                </a:srgbClr>
              </a:gs>
              <a:gs pos="50000">
                <a:srgbClr val="8B5CF6">
                  <a:alpha val="10000"/>
                </a:srgbClr>
              </a:gs>
              <a:gs pos="100000">
                <a:srgbClr val="22D3EE">
                  <a:alpha val="10000"/>
                </a:srgbClr>
              </a:gs>
            </a:gsLst>
            <a:lin ang="0" scaled="1"/>
          </a:gradFill>
          <a:ln w="11007">
            <a:solidFill>
              <a:srgbClr val="3B82F6">
                <a:alpha val="30196"/>
              </a:srgbClr>
            </a:solidFill>
            <a:prstDash val="solid"/>
          </a:ln>
        </p:spPr>
      </p:sp>
      <p:sp>
        <p:nvSpPr>
          <p:cNvPr id="64" name="Shape 62"/>
          <p:cNvSpPr/>
          <p:nvPr/>
        </p:nvSpPr>
        <p:spPr>
          <a:xfrm>
            <a:off x="541655" y="585914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</p:sp>
      <p:sp>
        <p:nvSpPr>
          <p:cNvPr id="65" name="Shape 63"/>
          <p:cNvSpPr/>
          <p:nvPr/>
        </p:nvSpPr>
        <p:spPr>
          <a:xfrm>
            <a:off x="663099" y="599249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92273" y="32742"/>
                </a:moveTo>
                <a:lnTo>
                  <a:pt x="122039" y="32742"/>
                </a:lnTo>
                <a:lnTo>
                  <a:pt x="122039" y="50602"/>
                </a:lnTo>
                <a:lnTo>
                  <a:pt x="92273" y="50602"/>
                </a:lnTo>
                <a:lnTo>
                  <a:pt x="92273" y="32742"/>
                </a:lnTo>
                <a:close/>
                <a:moveTo>
                  <a:pt x="89297" y="11906"/>
                </a:moveTo>
                <a:cubicBezTo>
                  <a:pt x="79437" y="11906"/>
                  <a:pt x="71438" y="19906"/>
                  <a:pt x="71438" y="29766"/>
                </a:cubicBezTo>
                <a:lnTo>
                  <a:pt x="71438" y="53578"/>
                </a:lnTo>
                <a:cubicBezTo>
                  <a:pt x="71438" y="63438"/>
                  <a:pt x="79437" y="71438"/>
                  <a:pt x="89297" y="71438"/>
                </a:cubicBezTo>
                <a:lnTo>
                  <a:pt x="95250" y="71438"/>
                </a:lnTo>
                <a:lnTo>
                  <a:pt x="95250" y="83344"/>
                </a:ln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47625" y="107156"/>
                </a:lnTo>
                <a:lnTo>
                  <a:pt x="47625" y="119063"/>
                </a:lnTo>
                <a:lnTo>
                  <a:pt x="41672" y="119063"/>
                </a:lnTo>
                <a:cubicBezTo>
                  <a:pt x="31812" y="119063"/>
                  <a:pt x="23812" y="127062"/>
                  <a:pt x="23812" y="136922"/>
                </a:cubicBezTo>
                <a:lnTo>
                  <a:pt x="23812" y="160734"/>
                </a:lnTo>
                <a:cubicBezTo>
                  <a:pt x="23812" y="170594"/>
                  <a:pt x="31812" y="178594"/>
                  <a:pt x="41672" y="178594"/>
                </a:cubicBezTo>
                <a:lnTo>
                  <a:pt x="77391" y="178594"/>
                </a:lnTo>
                <a:cubicBezTo>
                  <a:pt x="87250" y="178594"/>
                  <a:pt x="95250" y="170594"/>
                  <a:pt x="95250" y="160734"/>
                </a:cubicBezTo>
                <a:lnTo>
                  <a:pt x="95250" y="136922"/>
                </a:lnTo>
                <a:cubicBezTo>
                  <a:pt x="95250" y="127062"/>
                  <a:pt x="87250" y="119063"/>
                  <a:pt x="77391" y="119063"/>
                </a:cubicBezTo>
                <a:lnTo>
                  <a:pt x="71438" y="119063"/>
                </a:lnTo>
                <a:lnTo>
                  <a:pt x="71438" y="107156"/>
                </a:lnTo>
                <a:lnTo>
                  <a:pt x="142875" y="107156"/>
                </a:lnTo>
                <a:lnTo>
                  <a:pt x="142875" y="119063"/>
                </a:lnTo>
                <a:lnTo>
                  <a:pt x="136922" y="119063"/>
                </a:lnTo>
                <a:cubicBezTo>
                  <a:pt x="127062" y="119063"/>
                  <a:pt x="119063" y="127062"/>
                  <a:pt x="119063" y="136922"/>
                </a:cubicBezTo>
                <a:lnTo>
                  <a:pt x="119063" y="160734"/>
                </a:lnTo>
                <a:cubicBezTo>
                  <a:pt x="119063" y="170594"/>
                  <a:pt x="127062" y="178594"/>
                  <a:pt x="136922" y="178594"/>
                </a:cubicBezTo>
                <a:lnTo>
                  <a:pt x="172641" y="178594"/>
                </a:lnTo>
                <a:cubicBezTo>
                  <a:pt x="182500" y="178594"/>
                  <a:pt x="190500" y="170594"/>
                  <a:pt x="190500" y="160734"/>
                </a:cubicBezTo>
                <a:lnTo>
                  <a:pt x="190500" y="136922"/>
                </a:lnTo>
                <a:cubicBezTo>
                  <a:pt x="190500" y="127062"/>
                  <a:pt x="182500" y="119063"/>
                  <a:pt x="172641" y="119063"/>
                </a:cubicBezTo>
                <a:lnTo>
                  <a:pt x="166688" y="119063"/>
                </a:lnTo>
                <a:lnTo>
                  <a:pt x="166688" y="107156"/>
                </a:lnTo>
                <a:lnTo>
                  <a:pt x="202406" y="107156"/>
                </a:lnTo>
                <a:cubicBezTo>
                  <a:pt x="208992" y="107156"/>
                  <a:pt x="214313" y="101836"/>
                  <a:pt x="214313" y="95250"/>
                </a:cubicBezTo>
                <a:cubicBezTo>
                  <a:pt x="214313" y="88664"/>
                  <a:pt x="208992" y="83344"/>
                  <a:pt x="202406" y="83344"/>
                </a:cubicBezTo>
                <a:lnTo>
                  <a:pt x="119063" y="83344"/>
                </a:lnTo>
                <a:lnTo>
                  <a:pt x="119063" y="71438"/>
                </a:lnTo>
                <a:lnTo>
                  <a:pt x="125016" y="71438"/>
                </a:lnTo>
                <a:cubicBezTo>
                  <a:pt x="134875" y="71438"/>
                  <a:pt x="142875" y="63438"/>
                  <a:pt x="142875" y="53578"/>
                </a:cubicBezTo>
                <a:lnTo>
                  <a:pt x="142875" y="29766"/>
                </a:lnTo>
                <a:cubicBezTo>
                  <a:pt x="142875" y="19906"/>
                  <a:pt x="134875" y="11906"/>
                  <a:pt x="125016" y="11906"/>
                </a:cubicBezTo>
                <a:lnTo>
                  <a:pt x="89297" y="11906"/>
                </a:lnTo>
                <a:close/>
                <a:moveTo>
                  <a:pt x="166688" y="139898"/>
                </a:moveTo>
                <a:lnTo>
                  <a:pt x="169664" y="139898"/>
                </a:lnTo>
                <a:lnTo>
                  <a:pt x="169664" y="157758"/>
                </a:lnTo>
                <a:lnTo>
                  <a:pt x="139898" y="157758"/>
                </a:lnTo>
                <a:lnTo>
                  <a:pt x="139898" y="139898"/>
                </a:lnTo>
                <a:lnTo>
                  <a:pt x="166688" y="139898"/>
                </a:lnTo>
                <a:close/>
                <a:moveTo>
                  <a:pt x="71438" y="139898"/>
                </a:moveTo>
                <a:lnTo>
                  <a:pt x="74414" y="139898"/>
                </a:lnTo>
                <a:lnTo>
                  <a:pt x="74414" y="157758"/>
                </a:lnTo>
                <a:lnTo>
                  <a:pt x="44648" y="157758"/>
                </a:lnTo>
                <a:lnTo>
                  <a:pt x="44648" y="139898"/>
                </a:lnTo>
                <a:lnTo>
                  <a:pt x="71438" y="139898"/>
                </a:ln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66" name="Text 64"/>
          <p:cNvSpPr/>
          <p:nvPr/>
        </p:nvSpPr>
        <p:spPr>
          <a:xfrm>
            <a:off x="1151255" y="5859145"/>
            <a:ext cx="2933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Data Flow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1151255" y="6125845"/>
            <a:ext cx="2914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User → SEA Sign → GunDB Relay → P2P Network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7878445" y="5954395"/>
            <a:ext cx="1828800" cy="266700"/>
          </a:xfrm>
          <a:custGeom>
            <a:avLst/>
            <a:gdLst/>
            <a:ahLst/>
            <a:cxnLst/>
            <a:rect l="l" t="t" r="r" b="b"/>
            <a:pathLst>
              <a:path w="1828800" h="266700">
                <a:moveTo>
                  <a:pt x="133350" y="0"/>
                </a:moveTo>
                <a:lnTo>
                  <a:pt x="1695450" y="0"/>
                </a:lnTo>
                <a:cubicBezTo>
                  <a:pt x="1769048" y="0"/>
                  <a:pt x="1828800" y="59752"/>
                  <a:pt x="1828800" y="133350"/>
                </a:cubicBezTo>
                <a:lnTo>
                  <a:pt x="1828800" y="133350"/>
                </a:lnTo>
                <a:cubicBezTo>
                  <a:pt x="1828800" y="206948"/>
                  <a:pt x="1769048" y="266700"/>
                  <a:pt x="16954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</p:sp>
      <p:sp>
        <p:nvSpPr>
          <p:cNvPr id="69" name="Text 67"/>
          <p:cNvSpPr/>
          <p:nvPr/>
        </p:nvSpPr>
        <p:spPr>
          <a:xfrm>
            <a:off x="7878445" y="5954395"/>
            <a:ext cx="18954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B82F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End-to-End Encrypted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9821545" y="5954395"/>
            <a:ext cx="1828800" cy="266700"/>
          </a:xfrm>
          <a:custGeom>
            <a:avLst/>
            <a:gdLst/>
            <a:ahLst/>
            <a:cxnLst/>
            <a:rect l="l" t="t" r="r" b="b"/>
            <a:pathLst>
              <a:path w="1828800" h="266700">
                <a:moveTo>
                  <a:pt x="133350" y="0"/>
                </a:moveTo>
                <a:lnTo>
                  <a:pt x="1695450" y="0"/>
                </a:lnTo>
                <a:cubicBezTo>
                  <a:pt x="1769048" y="0"/>
                  <a:pt x="1828800" y="59752"/>
                  <a:pt x="1828800" y="133350"/>
                </a:cubicBezTo>
                <a:lnTo>
                  <a:pt x="1828800" y="133350"/>
                </a:lnTo>
                <a:cubicBezTo>
                  <a:pt x="1828800" y="206948"/>
                  <a:pt x="1769048" y="266700"/>
                  <a:pt x="16954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</p:sp>
      <p:sp>
        <p:nvSpPr>
          <p:cNvPr id="71" name="Text 69"/>
          <p:cNvSpPr/>
          <p:nvPr/>
        </p:nvSpPr>
        <p:spPr>
          <a:xfrm>
            <a:off x="9821545" y="5954395"/>
            <a:ext cx="18954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5CF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Central Authority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B0F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0296" y="370296"/>
            <a:ext cx="74059" cy="296237"/>
          </a:xfrm>
          <a:custGeom>
            <a:avLst/>
            <a:gdLst/>
            <a:ahLst/>
            <a:cxnLst/>
            <a:rect l="l" t="t" r="r" b="b"/>
            <a:pathLst>
              <a:path w="74059" h="296237">
                <a:moveTo>
                  <a:pt x="0" y="0"/>
                </a:moveTo>
                <a:lnTo>
                  <a:pt x="74059" y="0"/>
                </a:lnTo>
                <a:lnTo>
                  <a:pt x="74059" y="296237"/>
                </a:lnTo>
                <a:lnTo>
                  <a:pt x="0" y="296237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FFFFFF"/>
              </a:gs>
              <a:gs pos="0">
                <a:srgbClr val="22D3EE"/>
              </a:gs>
              <a:gs pos="100000">
                <a:srgbClr val="10B981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555444" y="425841"/>
            <a:ext cx="1499699" cy="185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1" spc="102" kern="0" dirty="0">
                <a:solidFill>
                  <a:srgbClr val="22D3EE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Security 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0296" y="740592"/>
            <a:ext cx="11618041" cy="370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24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Mathematical Proof of Resilience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70296" y="1184948"/>
            <a:ext cx="11534724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2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Attack cost analysis and system security guarantees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78319" y="1600296"/>
            <a:ext cx="6283308" cy="4218907"/>
          </a:xfrm>
          <a:custGeom>
            <a:avLst/>
            <a:gdLst/>
            <a:ahLst/>
            <a:cxnLst/>
            <a:rect l="l" t="t" r="r" b="b"/>
            <a:pathLst>
              <a:path w="6283308" h="4218907">
                <a:moveTo>
                  <a:pt x="148126" y="0"/>
                </a:moveTo>
                <a:lnTo>
                  <a:pt x="6135182" y="0"/>
                </a:lnTo>
                <a:cubicBezTo>
                  <a:pt x="6216990" y="0"/>
                  <a:pt x="6283308" y="66318"/>
                  <a:pt x="6283308" y="148126"/>
                </a:cubicBezTo>
                <a:lnTo>
                  <a:pt x="6283308" y="4070781"/>
                </a:lnTo>
                <a:cubicBezTo>
                  <a:pt x="6283308" y="4152589"/>
                  <a:pt x="6216990" y="4218907"/>
                  <a:pt x="6135182" y="4218907"/>
                </a:cubicBezTo>
                <a:lnTo>
                  <a:pt x="148126" y="4218907"/>
                </a:lnTo>
                <a:cubicBezTo>
                  <a:pt x="66318" y="4218907"/>
                  <a:pt x="0" y="4152589"/>
                  <a:pt x="0" y="4070781"/>
                </a:cubicBezTo>
                <a:lnTo>
                  <a:pt x="0" y="148126"/>
                </a:lnTo>
                <a:cubicBezTo>
                  <a:pt x="0" y="66373"/>
                  <a:pt x="66373" y="0"/>
                  <a:pt x="148126" y="0"/>
                </a:cubicBezTo>
                <a:close/>
              </a:path>
            </a:pathLst>
          </a:custGeom>
          <a:gradFill rotWithShape="1" flip="none">
            <a:gsLst>
              <a:gs pos="0">
                <a:srgbClr val="22D3EE">
                  <a:alpha val="20000"/>
                </a:srgbClr>
              </a:gs>
              <a:gs pos="100000">
                <a:srgbClr val="22D3EE">
                  <a:alpha val="5000"/>
                </a:srgbClr>
              </a:gs>
            </a:gsLst>
            <a:lin ang="2700000" scaled="1"/>
          </a:gradFill>
          <a:ln w="22013">
            <a:solidFill>
              <a:srgbClr val="22D3EE">
                <a:alpha val="5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1790382" y="1838521"/>
            <a:ext cx="3459800" cy="867727"/>
          </a:xfrm>
          <a:custGeom>
            <a:avLst/>
            <a:gdLst/>
            <a:ahLst/>
            <a:cxnLst/>
            <a:rect l="l" t="t" r="r" b="b"/>
            <a:pathLst>
              <a:path w="3459800" h="867727">
                <a:moveTo>
                  <a:pt x="111086" y="0"/>
                </a:moveTo>
                <a:lnTo>
                  <a:pt x="3348714" y="0"/>
                </a:lnTo>
                <a:cubicBezTo>
                  <a:pt x="3410065" y="0"/>
                  <a:pt x="3459800" y="49735"/>
                  <a:pt x="3459800" y="111086"/>
                </a:cubicBezTo>
                <a:lnTo>
                  <a:pt x="3459800" y="756641"/>
                </a:lnTo>
                <a:cubicBezTo>
                  <a:pt x="3459800" y="817992"/>
                  <a:pt x="3410065" y="867727"/>
                  <a:pt x="3348714" y="867727"/>
                </a:cubicBezTo>
                <a:lnTo>
                  <a:pt x="111086" y="867727"/>
                </a:lnTo>
                <a:cubicBezTo>
                  <a:pt x="49735" y="867727"/>
                  <a:pt x="0" y="817992"/>
                  <a:pt x="0" y="756641"/>
                </a:cubicBezTo>
                <a:lnTo>
                  <a:pt x="0" y="111086"/>
                </a:lnTo>
                <a:cubicBezTo>
                  <a:pt x="0" y="49735"/>
                  <a:pt x="49735" y="0"/>
                  <a:pt x="111086" y="0"/>
                </a:cubicBezTo>
                <a:close/>
              </a:path>
            </a:pathLst>
          </a:custGeom>
          <a:solidFill>
            <a:srgbClr val="0B0F19">
              <a:alpha val="80000"/>
            </a:srgbClr>
          </a:solidFill>
          <a:ln w="22013">
            <a:solidFill>
              <a:srgbClr val="22D3E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974295" y="1957633"/>
            <a:ext cx="3091973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58" dirty="0">
                <a:solidFill>
                  <a:srgbClr val="22D3E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Attack Threshold Formula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965038" y="2290900"/>
            <a:ext cx="3110487" cy="2962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49" b="1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 × √k</a:t>
            </a:r>
            <a:pPr algn="ctr">
              <a:lnSpc>
                <a:spcPct val="110000"/>
              </a:lnSpc>
            </a:pPr>
            <a:r>
              <a:rPr lang="en-US" sz="131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</a:t>
            </a:r>
            <a:pPr algn="ctr">
              <a:lnSpc>
                <a:spcPct val="110000"/>
              </a:lnSpc>
            </a:pPr>
            <a:r>
              <a:rPr lang="en-US" sz="1749" b="1" dirty="0">
                <a:solidFill>
                  <a:srgbClr val="E2E8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≥ 1.5 × n × √k</a:t>
            </a:r>
            <a:pPr algn="ctr">
              <a:lnSpc>
                <a:spcPct val="110000"/>
              </a:lnSpc>
            </a:pPr>
            <a:r>
              <a:rPr lang="en-US" sz="1312" b="1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12532" y="2866402"/>
            <a:ext cx="2831531" cy="2016880"/>
          </a:xfrm>
          <a:custGeom>
            <a:avLst/>
            <a:gdLst/>
            <a:ahLst/>
            <a:cxnLst/>
            <a:rect l="l" t="t" r="r" b="b"/>
            <a:pathLst>
              <a:path w="2831531" h="2016880">
                <a:moveTo>
                  <a:pt x="111090" y="0"/>
                </a:moveTo>
                <a:lnTo>
                  <a:pt x="2720441" y="0"/>
                </a:lnTo>
                <a:cubicBezTo>
                  <a:pt x="2781794" y="0"/>
                  <a:pt x="2831531" y="49737"/>
                  <a:pt x="2831531" y="111090"/>
                </a:cubicBezTo>
                <a:lnTo>
                  <a:pt x="2831531" y="1905790"/>
                </a:lnTo>
                <a:cubicBezTo>
                  <a:pt x="2831531" y="1967143"/>
                  <a:pt x="2781794" y="2016880"/>
                  <a:pt x="2720441" y="2016880"/>
                </a:cubicBezTo>
                <a:lnTo>
                  <a:pt x="111090" y="2016880"/>
                </a:lnTo>
                <a:cubicBezTo>
                  <a:pt x="49737" y="2016880"/>
                  <a:pt x="0" y="1967143"/>
                  <a:pt x="0" y="1905790"/>
                </a:cubicBezTo>
                <a:lnTo>
                  <a:pt x="0" y="111090"/>
                </a:lnTo>
                <a:cubicBezTo>
                  <a:pt x="0" y="49778"/>
                  <a:pt x="49778" y="0"/>
                  <a:pt x="111090" y="0"/>
                </a:cubicBezTo>
                <a:close/>
              </a:path>
            </a:pathLst>
          </a:custGeom>
          <a:solidFill>
            <a:srgbClr val="0B0F19">
              <a:alpha val="60000"/>
            </a:srgbClr>
          </a:solidFill>
          <a:ln w="11007">
            <a:solidFill>
              <a:srgbClr val="EF4444">
                <a:alpha val="30196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98220" y="3064820"/>
            <a:ext cx="145804" cy="166633"/>
          </a:xfrm>
          <a:custGeom>
            <a:avLst/>
            <a:gdLst/>
            <a:ahLst/>
            <a:cxnLst/>
            <a:rect l="l" t="t" r="r" b="b"/>
            <a:pathLst>
              <a:path w="145804" h="166633">
                <a:moveTo>
                  <a:pt x="114560" y="41658"/>
                </a:moveTo>
                <a:cubicBezTo>
                  <a:pt x="114560" y="64668"/>
                  <a:pt x="95912" y="83317"/>
                  <a:pt x="72902" y="83317"/>
                </a:cubicBezTo>
                <a:cubicBezTo>
                  <a:pt x="54286" y="83317"/>
                  <a:pt x="38534" y="71112"/>
                  <a:pt x="33196" y="54253"/>
                </a:cubicBezTo>
                <a:cubicBezTo>
                  <a:pt x="32838" y="54677"/>
                  <a:pt x="32480" y="55100"/>
                  <a:pt x="32057" y="55490"/>
                </a:cubicBezTo>
                <a:cubicBezTo>
                  <a:pt x="26915" y="60632"/>
                  <a:pt x="19430" y="62227"/>
                  <a:pt x="14613" y="62683"/>
                </a:cubicBezTo>
                <a:cubicBezTo>
                  <a:pt x="11977" y="62943"/>
                  <a:pt x="9861" y="60828"/>
                  <a:pt x="10122" y="58191"/>
                </a:cubicBezTo>
                <a:cubicBezTo>
                  <a:pt x="10577" y="53407"/>
                  <a:pt x="12172" y="45889"/>
                  <a:pt x="17314" y="40747"/>
                </a:cubicBezTo>
                <a:cubicBezTo>
                  <a:pt x="19202" y="38859"/>
                  <a:pt x="21415" y="37460"/>
                  <a:pt x="23693" y="36386"/>
                </a:cubicBezTo>
                <a:cubicBezTo>
                  <a:pt x="21415" y="35344"/>
                  <a:pt x="19202" y="33912"/>
                  <a:pt x="17314" y="32025"/>
                </a:cubicBezTo>
                <a:cubicBezTo>
                  <a:pt x="12172" y="26883"/>
                  <a:pt x="10577" y="19397"/>
                  <a:pt x="10122" y="14580"/>
                </a:cubicBezTo>
                <a:cubicBezTo>
                  <a:pt x="9861" y="11944"/>
                  <a:pt x="11977" y="9829"/>
                  <a:pt x="14613" y="10089"/>
                </a:cubicBezTo>
                <a:cubicBezTo>
                  <a:pt x="19397" y="10545"/>
                  <a:pt x="26915" y="12139"/>
                  <a:pt x="32057" y="17282"/>
                </a:cubicBezTo>
                <a:cubicBezTo>
                  <a:pt x="33620" y="18844"/>
                  <a:pt x="34889" y="20666"/>
                  <a:pt x="35865" y="22522"/>
                </a:cubicBezTo>
                <a:cubicBezTo>
                  <a:pt x="42797" y="9113"/>
                  <a:pt x="56792" y="-65"/>
                  <a:pt x="72902" y="-65"/>
                </a:cubicBezTo>
                <a:cubicBezTo>
                  <a:pt x="95912" y="-65"/>
                  <a:pt x="114560" y="18584"/>
                  <a:pt x="114560" y="41593"/>
                </a:cubicBezTo>
                <a:close/>
                <a:moveTo>
                  <a:pt x="46866" y="36451"/>
                </a:moveTo>
                <a:cubicBezTo>
                  <a:pt x="46866" y="39315"/>
                  <a:pt x="49209" y="41658"/>
                  <a:pt x="52073" y="41658"/>
                </a:cubicBezTo>
                <a:lnTo>
                  <a:pt x="93731" y="41658"/>
                </a:lnTo>
                <a:cubicBezTo>
                  <a:pt x="96595" y="41658"/>
                  <a:pt x="98938" y="39315"/>
                  <a:pt x="98938" y="36451"/>
                </a:cubicBezTo>
                <a:cubicBezTo>
                  <a:pt x="98938" y="33587"/>
                  <a:pt x="96595" y="31244"/>
                  <a:pt x="93731" y="31244"/>
                </a:cubicBezTo>
                <a:lnTo>
                  <a:pt x="52073" y="31244"/>
                </a:lnTo>
                <a:cubicBezTo>
                  <a:pt x="49209" y="31244"/>
                  <a:pt x="46866" y="33587"/>
                  <a:pt x="46866" y="36451"/>
                </a:cubicBezTo>
                <a:close/>
                <a:moveTo>
                  <a:pt x="46410" y="105122"/>
                </a:moveTo>
                <a:lnTo>
                  <a:pt x="68215" y="121460"/>
                </a:lnTo>
                <a:cubicBezTo>
                  <a:pt x="70982" y="123543"/>
                  <a:pt x="74822" y="123543"/>
                  <a:pt x="77589" y="121460"/>
                </a:cubicBezTo>
                <a:lnTo>
                  <a:pt x="99394" y="105122"/>
                </a:lnTo>
                <a:cubicBezTo>
                  <a:pt x="101510" y="103527"/>
                  <a:pt x="104341" y="103104"/>
                  <a:pt x="106749" y="104211"/>
                </a:cubicBezTo>
                <a:cubicBezTo>
                  <a:pt x="126732" y="113389"/>
                  <a:pt x="140629" y="133567"/>
                  <a:pt x="140629" y="156967"/>
                </a:cubicBezTo>
                <a:cubicBezTo>
                  <a:pt x="140629" y="162305"/>
                  <a:pt x="136301" y="166633"/>
                  <a:pt x="130963" y="166633"/>
                </a:cubicBezTo>
                <a:lnTo>
                  <a:pt x="14873" y="166633"/>
                </a:lnTo>
                <a:cubicBezTo>
                  <a:pt x="9536" y="166633"/>
                  <a:pt x="5207" y="162305"/>
                  <a:pt x="5207" y="156967"/>
                </a:cubicBezTo>
                <a:cubicBezTo>
                  <a:pt x="5207" y="133534"/>
                  <a:pt x="19104" y="113356"/>
                  <a:pt x="39087" y="104211"/>
                </a:cubicBezTo>
                <a:cubicBezTo>
                  <a:pt x="41496" y="103104"/>
                  <a:pt x="44327" y="103527"/>
                  <a:pt x="46443" y="105122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12" name="Text 10"/>
          <p:cNvSpPr/>
          <p:nvPr/>
        </p:nvSpPr>
        <p:spPr>
          <a:xfrm>
            <a:off x="977582" y="3018533"/>
            <a:ext cx="2397667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2" b="1" dirty="0">
                <a:solidFill>
                  <a:srgbClr val="EF4444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Attacker Variables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64662" y="3388829"/>
            <a:ext cx="203663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690402" y="3388829"/>
            <a:ext cx="1675590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dirty="0">
                <a:solidFill>
                  <a:srgbClr val="EF44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of fake accounts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4662" y="3685066"/>
            <a:ext cx="203663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</a:t>
            </a:r>
            <a:pPr>
              <a:lnSpc>
                <a:spcPct val="130000"/>
              </a:lnSpc>
            </a:pPr>
            <a:r>
              <a:rPr lang="en-US" sz="875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690402" y="3685066"/>
            <a:ext cx="1675590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dirty="0">
                <a:solidFill>
                  <a:srgbClr val="EF44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Avg karma/attacker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598353" y="2866402"/>
            <a:ext cx="2831531" cy="2016880"/>
          </a:xfrm>
          <a:custGeom>
            <a:avLst/>
            <a:gdLst/>
            <a:ahLst/>
            <a:cxnLst/>
            <a:rect l="l" t="t" r="r" b="b"/>
            <a:pathLst>
              <a:path w="2831531" h="2016880">
                <a:moveTo>
                  <a:pt x="111090" y="0"/>
                </a:moveTo>
                <a:lnTo>
                  <a:pt x="2720441" y="0"/>
                </a:lnTo>
                <a:cubicBezTo>
                  <a:pt x="2781794" y="0"/>
                  <a:pt x="2831531" y="49737"/>
                  <a:pt x="2831531" y="111090"/>
                </a:cubicBezTo>
                <a:lnTo>
                  <a:pt x="2831531" y="1905790"/>
                </a:lnTo>
                <a:cubicBezTo>
                  <a:pt x="2831531" y="1967143"/>
                  <a:pt x="2781794" y="2016880"/>
                  <a:pt x="2720441" y="2016880"/>
                </a:cubicBezTo>
                <a:lnTo>
                  <a:pt x="111090" y="2016880"/>
                </a:lnTo>
                <a:cubicBezTo>
                  <a:pt x="49737" y="2016880"/>
                  <a:pt x="0" y="1967143"/>
                  <a:pt x="0" y="1905790"/>
                </a:cubicBezTo>
                <a:lnTo>
                  <a:pt x="0" y="111090"/>
                </a:lnTo>
                <a:cubicBezTo>
                  <a:pt x="0" y="49778"/>
                  <a:pt x="49778" y="0"/>
                  <a:pt x="111090" y="0"/>
                </a:cubicBezTo>
                <a:close/>
              </a:path>
            </a:pathLst>
          </a:custGeom>
          <a:solidFill>
            <a:srgbClr val="0B0F19">
              <a:alpha val="60000"/>
            </a:srgbClr>
          </a:solidFill>
          <a:ln w="11007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3752797" y="3064820"/>
            <a:ext cx="208292" cy="166633"/>
          </a:xfrm>
          <a:custGeom>
            <a:avLst/>
            <a:gdLst/>
            <a:ahLst/>
            <a:cxnLst/>
            <a:rect l="l" t="t" r="r" b="b"/>
            <a:pathLst>
              <a:path w="208292" h="166633">
                <a:moveTo>
                  <a:pt x="104146" y="5207"/>
                </a:moveTo>
                <a:cubicBezTo>
                  <a:pt x="122827" y="5207"/>
                  <a:pt x="137993" y="20374"/>
                  <a:pt x="137993" y="39055"/>
                </a:cubicBezTo>
                <a:cubicBezTo>
                  <a:pt x="137993" y="57736"/>
                  <a:pt x="122827" y="72902"/>
                  <a:pt x="104146" y="72902"/>
                </a:cubicBezTo>
                <a:cubicBezTo>
                  <a:pt x="85465" y="72902"/>
                  <a:pt x="70298" y="57736"/>
                  <a:pt x="70298" y="39055"/>
                </a:cubicBezTo>
                <a:cubicBezTo>
                  <a:pt x="70298" y="20374"/>
                  <a:pt x="85465" y="5207"/>
                  <a:pt x="104146" y="5207"/>
                </a:cubicBezTo>
                <a:close/>
                <a:moveTo>
                  <a:pt x="31244" y="28640"/>
                </a:moveTo>
                <a:cubicBezTo>
                  <a:pt x="44177" y="28640"/>
                  <a:pt x="54677" y="39140"/>
                  <a:pt x="54677" y="52073"/>
                </a:cubicBezTo>
                <a:cubicBezTo>
                  <a:pt x="54677" y="65006"/>
                  <a:pt x="44177" y="75506"/>
                  <a:pt x="31244" y="75506"/>
                </a:cubicBezTo>
                <a:cubicBezTo>
                  <a:pt x="18311" y="75506"/>
                  <a:pt x="7811" y="65006"/>
                  <a:pt x="7811" y="52073"/>
                </a:cubicBezTo>
                <a:cubicBezTo>
                  <a:pt x="7811" y="39140"/>
                  <a:pt x="18311" y="28640"/>
                  <a:pt x="31244" y="28640"/>
                </a:cubicBezTo>
                <a:close/>
                <a:moveTo>
                  <a:pt x="0" y="135390"/>
                </a:moveTo>
                <a:cubicBezTo>
                  <a:pt x="0" y="112380"/>
                  <a:pt x="18649" y="93731"/>
                  <a:pt x="41658" y="93731"/>
                </a:cubicBezTo>
                <a:cubicBezTo>
                  <a:pt x="45824" y="93731"/>
                  <a:pt x="49860" y="94350"/>
                  <a:pt x="53668" y="95489"/>
                </a:cubicBezTo>
                <a:cubicBezTo>
                  <a:pt x="42960" y="107465"/>
                  <a:pt x="36451" y="123283"/>
                  <a:pt x="36451" y="140597"/>
                </a:cubicBezTo>
                <a:lnTo>
                  <a:pt x="36451" y="145804"/>
                </a:lnTo>
                <a:cubicBezTo>
                  <a:pt x="36451" y="149514"/>
                  <a:pt x="37232" y="153029"/>
                  <a:pt x="38632" y="156219"/>
                </a:cubicBezTo>
                <a:lnTo>
                  <a:pt x="10415" y="156219"/>
                </a:lnTo>
                <a:cubicBezTo>
                  <a:pt x="4654" y="156219"/>
                  <a:pt x="0" y="151565"/>
                  <a:pt x="0" y="145804"/>
                </a:cubicBezTo>
                <a:lnTo>
                  <a:pt x="0" y="135390"/>
                </a:lnTo>
                <a:close/>
                <a:moveTo>
                  <a:pt x="169660" y="156219"/>
                </a:moveTo>
                <a:cubicBezTo>
                  <a:pt x="171059" y="153029"/>
                  <a:pt x="171841" y="149514"/>
                  <a:pt x="171841" y="145804"/>
                </a:cubicBezTo>
                <a:lnTo>
                  <a:pt x="171841" y="140597"/>
                </a:lnTo>
                <a:cubicBezTo>
                  <a:pt x="171841" y="123283"/>
                  <a:pt x="165331" y="107465"/>
                  <a:pt x="154624" y="95489"/>
                </a:cubicBezTo>
                <a:cubicBezTo>
                  <a:pt x="158432" y="94350"/>
                  <a:pt x="162467" y="93731"/>
                  <a:pt x="166633" y="93731"/>
                </a:cubicBezTo>
                <a:cubicBezTo>
                  <a:pt x="189643" y="93731"/>
                  <a:pt x="208292" y="112380"/>
                  <a:pt x="208292" y="135390"/>
                </a:cubicBezTo>
                <a:lnTo>
                  <a:pt x="208292" y="145804"/>
                </a:lnTo>
                <a:cubicBezTo>
                  <a:pt x="208292" y="151565"/>
                  <a:pt x="203638" y="156219"/>
                  <a:pt x="197877" y="156219"/>
                </a:cubicBezTo>
                <a:lnTo>
                  <a:pt x="169660" y="156219"/>
                </a:lnTo>
                <a:close/>
                <a:moveTo>
                  <a:pt x="153615" y="52073"/>
                </a:moveTo>
                <a:cubicBezTo>
                  <a:pt x="153615" y="39140"/>
                  <a:pt x="164115" y="28640"/>
                  <a:pt x="177048" y="28640"/>
                </a:cubicBezTo>
                <a:cubicBezTo>
                  <a:pt x="189981" y="28640"/>
                  <a:pt x="200481" y="39140"/>
                  <a:pt x="200481" y="52073"/>
                </a:cubicBezTo>
                <a:cubicBezTo>
                  <a:pt x="200481" y="65006"/>
                  <a:pt x="189981" y="75506"/>
                  <a:pt x="177048" y="75506"/>
                </a:cubicBezTo>
                <a:cubicBezTo>
                  <a:pt x="164115" y="75506"/>
                  <a:pt x="153615" y="65006"/>
                  <a:pt x="153615" y="52073"/>
                </a:cubicBezTo>
                <a:close/>
                <a:moveTo>
                  <a:pt x="52073" y="140597"/>
                </a:moveTo>
                <a:cubicBezTo>
                  <a:pt x="52073" y="111827"/>
                  <a:pt x="75376" y="88524"/>
                  <a:pt x="104146" y="88524"/>
                </a:cubicBezTo>
                <a:cubicBezTo>
                  <a:pt x="132916" y="88524"/>
                  <a:pt x="156219" y="111827"/>
                  <a:pt x="156219" y="140597"/>
                </a:cubicBezTo>
                <a:lnTo>
                  <a:pt x="156219" y="145804"/>
                </a:lnTo>
                <a:cubicBezTo>
                  <a:pt x="156219" y="151565"/>
                  <a:pt x="151565" y="156219"/>
                  <a:pt x="145804" y="156219"/>
                </a:cubicBezTo>
                <a:lnTo>
                  <a:pt x="62487" y="156219"/>
                </a:lnTo>
                <a:cubicBezTo>
                  <a:pt x="56727" y="156219"/>
                  <a:pt x="52073" y="151565"/>
                  <a:pt x="52073" y="145804"/>
                </a:cubicBezTo>
                <a:lnTo>
                  <a:pt x="52073" y="140597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9" name="Text 17"/>
          <p:cNvSpPr/>
          <p:nvPr/>
        </p:nvSpPr>
        <p:spPr>
          <a:xfrm>
            <a:off x="3963403" y="3018533"/>
            <a:ext cx="2397667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2" b="1" dirty="0">
                <a:solidFill>
                  <a:srgbClr val="10B98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Honest Variables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750483" y="3388829"/>
            <a:ext cx="157376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765094" y="3388829"/>
            <a:ext cx="1583016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of honest users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750483" y="3685066"/>
            <a:ext cx="212920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</a:t>
            </a:r>
            <a:pPr>
              <a:lnSpc>
                <a:spcPct val="130000"/>
              </a:lnSpc>
            </a:pPr>
            <a:r>
              <a:rPr lang="en-US" sz="875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853965" y="3685066"/>
            <a:ext cx="1499699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Avg karma/honest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2532" y="5037571"/>
            <a:ext cx="5812415" cy="544952"/>
          </a:xfrm>
          <a:custGeom>
            <a:avLst/>
            <a:gdLst/>
            <a:ahLst/>
            <a:cxnLst/>
            <a:rect l="l" t="t" r="r" b="b"/>
            <a:pathLst>
              <a:path w="5812415" h="544952">
                <a:moveTo>
                  <a:pt x="111089" y="0"/>
                </a:moveTo>
                <a:lnTo>
                  <a:pt x="5701326" y="0"/>
                </a:lnTo>
                <a:cubicBezTo>
                  <a:pt x="5762679" y="0"/>
                  <a:pt x="5812415" y="49736"/>
                  <a:pt x="5812415" y="111089"/>
                </a:cubicBezTo>
                <a:lnTo>
                  <a:pt x="5812415" y="433864"/>
                </a:lnTo>
                <a:cubicBezTo>
                  <a:pt x="5812415" y="495216"/>
                  <a:pt x="5762679" y="544952"/>
                  <a:pt x="5701326" y="544952"/>
                </a:cubicBezTo>
                <a:lnTo>
                  <a:pt x="111089" y="544952"/>
                </a:lnTo>
                <a:cubicBezTo>
                  <a:pt x="49777" y="544952"/>
                  <a:pt x="0" y="495175"/>
                  <a:pt x="0" y="433864"/>
                </a:cubicBezTo>
                <a:lnTo>
                  <a:pt x="0" y="111089"/>
                </a:lnTo>
                <a:cubicBezTo>
                  <a:pt x="0" y="49777"/>
                  <a:pt x="49777" y="0"/>
                  <a:pt x="111089" y="0"/>
                </a:cubicBezTo>
                <a:close/>
              </a:path>
            </a:pathLst>
          </a:custGeom>
          <a:solidFill>
            <a:srgbClr val="22D3EE">
              <a:alpha val="10196"/>
            </a:srgbClr>
          </a:solidFill>
          <a:ln w="11007">
            <a:solidFill>
              <a:srgbClr val="22D3EE">
                <a:alpha val="30196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1427954" y="5227965"/>
            <a:ext cx="148118" cy="148118"/>
          </a:xfrm>
          <a:custGeom>
            <a:avLst/>
            <a:gdLst/>
            <a:ahLst/>
            <a:cxnLst/>
            <a:rect l="l" t="t" r="r" b="b"/>
            <a:pathLst>
              <a:path w="148118" h="148118">
                <a:moveTo>
                  <a:pt x="74059" y="148118"/>
                </a:moveTo>
                <a:cubicBezTo>
                  <a:pt x="114934" y="148118"/>
                  <a:pt x="148118" y="114934"/>
                  <a:pt x="148118" y="74059"/>
                </a:cubicBezTo>
                <a:cubicBezTo>
                  <a:pt x="148118" y="33185"/>
                  <a:pt x="114934" y="0"/>
                  <a:pt x="74059" y="0"/>
                </a:cubicBezTo>
                <a:cubicBezTo>
                  <a:pt x="33185" y="0"/>
                  <a:pt x="0" y="33185"/>
                  <a:pt x="0" y="74059"/>
                </a:cubicBezTo>
                <a:cubicBezTo>
                  <a:pt x="0" y="114934"/>
                  <a:pt x="33185" y="148118"/>
                  <a:pt x="74059" y="148118"/>
                </a:cubicBezTo>
                <a:close/>
                <a:moveTo>
                  <a:pt x="64802" y="46287"/>
                </a:moveTo>
                <a:cubicBezTo>
                  <a:pt x="64802" y="41178"/>
                  <a:pt x="68950" y="37030"/>
                  <a:pt x="74059" y="37030"/>
                </a:cubicBezTo>
                <a:cubicBezTo>
                  <a:pt x="79169" y="37030"/>
                  <a:pt x="83317" y="41178"/>
                  <a:pt x="83317" y="46287"/>
                </a:cubicBezTo>
                <a:cubicBezTo>
                  <a:pt x="83317" y="51396"/>
                  <a:pt x="79169" y="55544"/>
                  <a:pt x="74059" y="55544"/>
                </a:cubicBezTo>
                <a:cubicBezTo>
                  <a:pt x="68950" y="55544"/>
                  <a:pt x="64802" y="51396"/>
                  <a:pt x="64802" y="46287"/>
                </a:cubicBezTo>
                <a:close/>
                <a:moveTo>
                  <a:pt x="62487" y="64802"/>
                </a:moveTo>
                <a:lnTo>
                  <a:pt x="76374" y="64802"/>
                </a:lnTo>
                <a:cubicBezTo>
                  <a:pt x="80221" y="64802"/>
                  <a:pt x="83317" y="67897"/>
                  <a:pt x="83317" y="71745"/>
                </a:cubicBezTo>
                <a:lnTo>
                  <a:pt x="83317" y="97203"/>
                </a:lnTo>
                <a:lnTo>
                  <a:pt x="85631" y="97203"/>
                </a:lnTo>
                <a:cubicBezTo>
                  <a:pt x="89479" y="97203"/>
                  <a:pt x="92574" y="100298"/>
                  <a:pt x="92574" y="104146"/>
                </a:cubicBezTo>
                <a:cubicBezTo>
                  <a:pt x="92574" y="107993"/>
                  <a:pt x="89479" y="111089"/>
                  <a:pt x="85631" y="111089"/>
                </a:cubicBezTo>
                <a:lnTo>
                  <a:pt x="62487" y="111089"/>
                </a:lnTo>
                <a:cubicBezTo>
                  <a:pt x="58640" y="111089"/>
                  <a:pt x="55544" y="107993"/>
                  <a:pt x="55544" y="104146"/>
                </a:cubicBezTo>
                <a:cubicBezTo>
                  <a:pt x="55544" y="100298"/>
                  <a:pt x="58640" y="97203"/>
                  <a:pt x="62487" y="97203"/>
                </a:cubicBezTo>
                <a:lnTo>
                  <a:pt x="69431" y="97203"/>
                </a:lnTo>
                <a:lnTo>
                  <a:pt x="69431" y="78688"/>
                </a:lnTo>
                <a:lnTo>
                  <a:pt x="62487" y="78688"/>
                </a:lnTo>
                <a:cubicBezTo>
                  <a:pt x="58640" y="78688"/>
                  <a:pt x="55544" y="75592"/>
                  <a:pt x="55544" y="71745"/>
                </a:cubicBezTo>
                <a:cubicBezTo>
                  <a:pt x="55544" y="67897"/>
                  <a:pt x="58640" y="64802"/>
                  <a:pt x="62487" y="64802"/>
                </a:cubicBez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26" name="Text 24"/>
          <p:cNvSpPr/>
          <p:nvPr/>
        </p:nvSpPr>
        <p:spPr>
          <a:xfrm>
            <a:off x="966764" y="5189701"/>
            <a:ext cx="5343082" cy="2406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166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1.5× multiplier represents the </a:t>
            </a:r>
            <a:pPr algn="ctr">
              <a:lnSpc>
                <a:spcPct val="140000"/>
              </a:lnSpc>
            </a:pPr>
            <a:r>
              <a:rPr lang="en-US" sz="1166" b="1" dirty="0">
                <a:solidFill>
                  <a:srgbClr val="22D3E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60% consensus threshold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826409" y="1600296"/>
            <a:ext cx="4987272" cy="2571089"/>
          </a:xfrm>
          <a:custGeom>
            <a:avLst/>
            <a:gdLst/>
            <a:ahLst/>
            <a:cxnLst/>
            <a:rect l="l" t="t" r="r" b="b"/>
            <a:pathLst>
              <a:path w="4987272" h="2571089">
                <a:moveTo>
                  <a:pt x="148120" y="0"/>
                </a:moveTo>
                <a:lnTo>
                  <a:pt x="4839151" y="0"/>
                </a:lnTo>
                <a:cubicBezTo>
                  <a:pt x="4920901" y="0"/>
                  <a:pt x="4987272" y="66371"/>
                  <a:pt x="4987272" y="148120"/>
                </a:cubicBezTo>
                <a:lnTo>
                  <a:pt x="4987272" y="2422969"/>
                </a:lnTo>
                <a:cubicBezTo>
                  <a:pt x="4987272" y="2504719"/>
                  <a:pt x="4920901" y="2571089"/>
                  <a:pt x="4839151" y="2571089"/>
                </a:cubicBezTo>
                <a:lnTo>
                  <a:pt x="148120" y="2571089"/>
                </a:lnTo>
                <a:cubicBezTo>
                  <a:pt x="66371" y="2571089"/>
                  <a:pt x="0" y="2504719"/>
                  <a:pt x="0" y="2422969"/>
                </a:cubicBezTo>
                <a:lnTo>
                  <a:pt x="0" y="148120"/>
                </a:lnTo>
                <a:cubicBezTo>
                  <a:pt x="0" y="66371"/>
                  <a:pt x="66371" y="0"/>
                  <a:pt x="148120" y="0"/>
                </a:cubicBezTo>
                <a:close/>
              </a:path>
            </a:pathLst>
          </a:custGeom>
          <a:gradFill rotWithShape="1" flip="none">
            <a:gsLst>
              <a:gs pos="0">
                <a:srgbClr val="10B981">
                  <a:alpha val="20000"/>
                </a:srgbClr>
              </a:gs>
              <a:gs pos="100000">
                <a:srgbClr val="10B981">
                  <a:alpha val="5000"/>
                </a:srgbClr>
              </a:gs>
            </a:gsLst>
            <a:lin ang="2700000" scaled="1"/>
          </a:gradFill>
          <a:ln w="22013">
            <a:solidFill>
              <a:srgbClr val="10B981">
                <a:alpha val="50196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7019580" y="1793468"/>
            <a:ext cx="444355" cy="444355"/>
          </a:xfrm>
          <a:custGeom>
            <a:avLst/>
            <a:gdLst/>
            <a:ahLst/>
            <a:cxnLst/>
            <a:rect l="l" t="t" r="r" b="b"/>
            <a:pathLst>
              <a:path w="444355" h="444355">
                <a:moveTo>
                  <a:pt x="111089" y="0"/>
                </a:moveTo>
                <a:lnTo>
                  <a:pt x="333267" y="0"/>
                </a:lnTo>
                <a:cubicBezTo>
                  <a:pt x="394578" y="0"/>
                  <a:pt x="444355" y="49777"/>
                  <a:pt x="444355" y="111089"/>
                </a:cubicBezTo>
                <a:lnTo>
                  <a:pt x="444355" y="333267"/>
                </a:lnTo>
                <a:cubicBezTo>
                  <a:pt x="444355" y="394619"/>
                  <a:pt x="394619" y="444355"/>
                  <a:pt x="333267" y="444355"/>
                </a:cubicBezTo>
                <a:lnTo>
                  <a:pt x="111089" y="444355"/>
                </a:lnTo>
                <a:cubicBezTo>
                  <a:pt x="49777" y="444355"/>
                  <a:pt x="0" y="394578"/>
                  <a:pt x="0" y="333267"/>
                </a:cubicBezTo>
                <a:lnTo>
                  <a:pt x="0" y="111089"/>
                </a:lnTo>
                <a:cubicBezTo>
                  <a:pt x="0" y="49777"/>
                  <a:pt x="49777" y="0"/>
                  <a:pt x="111089" y="0"/>
                </a:cubicBezTo>
                <a:close/>
              </a:path>
            </a:pathLst>
          </a:custGeom>
          <a:gradFill rotWithShape="1" flip="none">
            <a:gsLst>
              <a:gs pos="0">
                <a:srgbClr val="10B981"/>
              </a:gs>
              <a:gs pos="100000">
                <a:srgbClr val="059669"/>
              </a:gs>
            </a:gsLst>
            <a:lin ang="2700000" scaled="1"/>
          </a:gradFill>
          <a:ln/>
          <a:effectLst>
            <a:outerShdw sx="100000" sy="100000" kx="0" ky="0" algn="bl" rotWithShape="0" blurRad="185148" dist="50800" dir="2700000">
              <a:srgbClr val="10b981">
                <a:alpha val="50196"/>
              </a:srgbClr>
            </a:outerShdw>
          </a:effectLst>
        </p:spPr>
      </p:sp>
      <p:sp>
        <p:nvSpPr>
          <p:cNvPr id="29" name="Shape 27"/>
          <p:cNvSpPr/>
          <p:nvPr/>
        </p:nvSpPr>
        <p:spPr>
          <a:xfrm>
            <a:off x="7149184" y="1923072"/>
            <a:ext cx="185148" cy="185148"/>
          </a:xfrm>
          <a:custGeom>
            <a:avLst/>
            <a:gdLst/>
            <a:ahLst/>
            <a:cxnLst/>
            <a:rect l="l" t="t" r="r" b="b"/>
            <a:pathLst>
              <a:path w="185148" h="185148">
                <a:moveTo>
                  <a:pt x="92574" y="0"/>
                </a:moveTo>
                <a:cubicBezTo>
                  <a:pt x="94237" y="0"/>
                  <a:pt x="95901" y="362"/>
                  <a:pt x="97420" y="1049"/>
                </a:cubicBezTo>
                <a:lnTo>
                  <a:pt x="165548" y="29942"/>
                </a:lnTo>
                <a:cubicBezTo>
                  <a:pt x="173504" y="33305"/>
                  <a:pt x="179435" y="41152"/>
                  <a:pt x="179398" y="50626"/>
                </a:cubicBezTo>
                <a:cubicBezTo>
                  <a:pt x="179218" y="86499"/>
                  <a:pt x="164464" y="152132"/>
                  <a:pt x="102157" y="181966"/>
                </a:cubicBezTo>
                <a:cubicBezTo>
                  <a:pt x="96118" y="184859"/>
                  <a:pt x="89103" y="184859"/>
                  <a:pt x="83063" y="181966"/>
                </a:cubicBezTo>
                <a:cubicBezTo>
                  <a:pt x="20721" y="152132"/>
                  <a:pt x="6003" y="86499"/>
                  <a:pt x="5822" y="50626"/>
                </a:cubicBezTo>
                <a:cubicBezTo>
                  <a:pt x="5786" y="41152"/>
                  <a:pt x="11716" y="33305"/>
                  <a:pt x="19672" y="29942"/>
                </a:cubicBezTo>
                <a:lnTo>
                  <a:pt x="87765" y="1049"/>
                </a:lnTo>
                <a:cubicBezTo>
                  <a:pt x="89283" y="362"/>
                  <a:pt x="90911" y="0"/>
                  <a:pt x="92574" y="0"/>
                </a:cubicBezTo>
                <a:close/>
                <a:moveTo>
                  <a:pt x="92574" y="24156"/>
                </a:moveTo>
                <a:lnTo>
                  <a:pt x="92574" y="160884"/>
                </a:lnTo>
                <a:cubicBezTo>
                  <a:pt x="142477" y="136728"/>
                  <a:pt x="155893" y="83208"/>
                  <a:pt x="156219" y="51169"/>
                </a:cubicBezTo>
                <a:lnTo>
                  <a:pt x="92574" y="24192"/>
                </a:lnTo>
                <a:lnTo>
                  <a:pt x="92574" y="24192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0" name="Text 28"/>
          <p:cNvSpPr/>
          <p:nvPr/>
        </p:nvSpPr>
        <p:spPr>
          <a:xfrm>
            <a:off x="7575024" y="1886042"/>
            <a:ext cx="1869995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8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Real-World Example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035626" y="2385942"/>
            <a:ext cx="4589203" cy="740592"/>
          </a:xfrm>
          <a:custGeom>
            <a:avLst/>
            <a:gdLst/>
            <a:ahLst/>
            <a:cxnLst/>
            <a:rect l="l" t="t" r="r" b="b"/>
            <a:pathLst>
              <a:path w="4589203" h="740592">
                <a:moveTo>
                  <a:pt x="32092" y="0"/>
                </a:moveTo>
                <a:lnTo>
                  <a:pt x="4478115" y="0"/>
                </a:lnTo>
                <a:cubicBezTo>
                  <a:pt x="4539467" y="0"/>
                  <a:pt x="4589203" y="49736"/>
                  <a:pt x="4589203" y="111089"/>
                </a:cubicBezTo>
                <a:lnTo>
                  <a:pt x="4589203" y="629503"/>
                </a:lnTo>
                <a:cubicBezTo>
                  <a:pt x="4589203" y="690856"/>
                  <a:pt x="4539467" y="740592"/>
                  <a:pt x="4478115" y="740592"/>
                </a:cubicBezTo>
                <a:lnTo>
                  <a:pt x="32092" y="740592"/>
                </a:lnTo>
                <a:cubicBezTo>
                  <a:pt x="14368" y="740592"/>
                  <a:pt x="0" y="726224"/>
                  <a:pt x="0" y="708500"/>
                </a:cubicBezTo>
                <a:lnTo>
                  <a:pt x="0" y="32092"/>
                </a:lnTo>
                <a:cubicBezTo>
                  <a:pt x="0" y="14380"/>
                  <a:pt x="14380" y="0"/>
                  <a:pt x="32092" y="0"/>
                </a:cubicBezTo>
                <a:close/>
              </a:path>
            </a:pathLst>
          </a:custGeom>
          <a:solidFill>
            <a:srgbClr val="0B0F19">
              <a:alpha val="6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7035626" y="2385942"/>
            <a:ext cx="32092" cy="740592"/>
          </a:xfrm>
          <a:custGeom>
            <a:avLst/>
            <a:gdLst/>
            <a:ahLst/>
            <a:cxnLst/>
            <a:rect l="l" t="t" r="r" b="b"/>
            <a:pathLst>
              <a:path w="32092" h="740592">
                <a:moveTo>
                  <a:pt x="32092" y="0"/>
                </a:moveTo>
                <a:lnTo>
                  <a:pt x="32092" y="0"/>
                </a:lnTo>
                <a:lnTo>
                  <a:pt x="32092" y="740592"/>
                </a:lnTo>
                <a:lnTo>
                  <a:pt x="32092" y="740592"/>
                </a:lnTo>
                <a:cubicBezTo>
                  <a:pt x="14368" y="740592"/>
                  <a:pt x="0" y="726224"/>
                  <a:pt x="0" y="708500"/>
                </a:cubicBezTo>
                <a:lnTo>
                  <a:pt x="0" y="32092"/>
                </a:lnTo>
                <a:cubicBezTo>
                  <a:pt x="0" y="14380"/>
                  <a:pt x="14380" y="0"/>
                  <a:pt x="32092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3" name="Text 31"/>
          <p:cNvSpPr/>
          <p:nvPr/>
        </p:nvSpPr>
        <p:spPr>
          <a:xfrm>
            <a:off x="7162761" y="2515546"/>
            <a:ext cx="1194205" cy="185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1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Honest Participants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979280" y="2497031"/>
            <a:ext cx="610989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b="1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 = 50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162761" y="2811783"/>
            <a:ext cx="685048" cy="185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1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Avg Karma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0823755" y="2793268"/>
            <a:ext cx="759107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b="1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</a:t>
            </a:r>
            <a:pPr>
              <a:lnSpc>
                <a:spcPct val="130000"/>
              </a:lnSpc>
            </a:pPr>
            <a:r>
              <a:rPr lang="en-US" sz="875" b="1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</a:t>
            </a:r>
            <a:pPr>
              <a:lnSpc>
                <a:spcPct val="130000"/>
              </a:lnSpc>
            </a:pPr>
            <a:r>
              <a:rPr lang="en-US" sz="1166" b="1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 100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035626" y="3237623"/>
            <a:ext cx="4589203" cy="740592"/>
          </a:xfrm>
          <a:custGeom>
            <a:avLst/>
            <a:gdLst/>
            <a:ahLst/>
            <a:cxnLst/>
            <a:rect l="l" t="t" r="r" b="b"/>
            <a:pathLst>
              <a:path w="4589203" h="740592">
                <a:moveTo>
                  <a:pt x="32092" y="0"/>
                </a:moveTo>
                <a:lnTo>
                  <a:pt x="4478115" y="0"/>
                </a:lnTo>
                <a:cubicBezTo>
                  <a:pt x="4539467" y="0"/>
                  <a:pt x="4589203" y="49736"/>
                  <a:pt x="4589203" y="111089"/>
                </a:cubicBezTo>
                <a:lnTo>
                  <a:pt x="4589203" y="629503"/>
                </a:lnTo>
                <a:cubicBezTo>
                  <a:pt x="4589203" y="690856"/>
                  <a:pt x="4539467" y="740592"/>
                  <a:pt x="4478115" y="740592"/>
                </a:cubicBezTo>
                <a:lnTo>
                  <a:pt x="32092" y="740592"/>
                </a:lnTo>
                <a:cubicBezTo>
                  <a:pt x="14368" y="740592"/>
                  <a:pt x="0" y="726224"/>
                  <a:pt x="0" y="708500"/>
                </a:cubicBezTo>
                <a:lnTo>
                  <a:pt x="0" y="32092"/>
                </a:lnTo>
                <a:cubicBezTo>
                  <a:pt x="0" y="14380"/>
                  <a:pt x="14380" y="0"/>
                  <a:pt x="32092" y="0"/>
                </a:cubicBezTo>
                <a:close/>
              </a:path>
            </a:pathLst>
          </a:custGeom>
          <a:solidFill>
            <a:srgbClr val="0B0F19">
              <a:alpha val="60000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7035626" y="3237623"/>
            <a:ext cx="32092" cy="740592"/>
          </a:xfrm>
          <a:custGeom>
            <a:avLst/>
            <a:gdLst/>
            <a:ahLst/>
            <a:cxnLst/>
            <a:rect l="l" t="t" r="r" b="b"/>
            <a:pathLst>
              <a:path w="32092" h="740592">
                <a:moveTo>
                  <a:pt x="32092" y="0"/>
                </a:moveTo>
                <a:lnTo>
                  <a:pt x="32092" y="0"/>
                </a:lnTo>
                <a:lnTo>
                  <a:pt x="32092" y="740592"/>
                </a:lnTo>
                <a:lnTo>
                  <a:pt x="32092" y="740592"/>
                </a:lnTo>
                <a:cubicBezTo>
                  <a:pt x="14368" y="740592"/>
                  <a:pt x="0" y="726224"/>
                  <a:pt x="0" y="708500"/>
                </a:cubicBezTo>
                <a:lnTo>
                  <a:pt x="0" y="32092"/>
                </a:lnTo>
                <a:cubicBezTo>
                  <a:pt x="0" y="14380"/>
                  <a:pt x="14380" y="0"/>
                  <a:pt x="32092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39" name="Text 37"/>
          <p:cNvSpPr/>
          <p:nvPr/>
        </p:nvSpPr>
        <p:spPr>
          <a:xfrm>
            <a:off x="7162761" y="3367227"/>
            <a:ext cx="1157175" cy="185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1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Required Attackers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0890409" y="3348712"/>
            <a:ext cx="694305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b="1" dirty="0">
                <a:solidFill>
                  <a:srgbClr val="EF44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 ≥ 375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162761" y="3663464"/>
            <a:ext cx="1397868" cy="185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1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Verified Emails Needed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0712667" y="3644949"/>
            <a:ext cx="870196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b="1" dirty="0">
                <a:solidFill>
                  <a:srgbClr val="EF44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375+ .edu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822397" y="4331540"/>
            <a:ext cx="4997763" cy="1489208"/>
          </a:xfrm>
          <a:custGeom>
            <a:avLst/>
            <a:gdLst/>
            <a:ahLst/>
            <a:cxnLst/>
            <a:rect l="l" t="t" r="r" b="b"/>
            <a:pathLst>
              <a:path w="4997763" h="1489208">
                <a:moveTo>
                  <a:pt x="111095" y="0"/>
                </a:moveTo>
                <a:lnTo>
                  <a:pt x="4886669" y="0"/>
                </a:lnTo>
                <a:cubicBezTo>
                  <a:pt x="4948025" y="0"/>
                  <a:pt x="4997763" y="49739"/>
                  <a:pt x="4997763" y="111095"/>
                </a:cubicBezTo>
                <a:lnTo>
                  <a:pt x="4997763" y="1378113"/>
                </a:lnTo>
                <a:cubicBezTo>
                  <a:pt x="4997763" y="1439469"/>
                  <a:pt x="4948025" y="1489208"/>
                  <a:pt x="4886669" y="1489208"/>
                </a:cubicBezTo>
                <a:lnTo>
                  <a:pt x="111095" y="1489208"/>
                </a:lnTo>
                <a:cubicBezTo>
                  <a:pt x="49739" y="1489208"/>
                  <a:pt x="0" y="1439469"/>
                  <a:pt x="0" y="1378113"/>
                </a:cubicBezTo>
                <a:lnTo>
                  <a:pt x="0" y="111095"/>
                </a:lnTo>
                <a:cubicBezTo>
                  <a:pt x="0" y="49739"/>
                  <a:pt x="49739" y="0"/>
                  <a:pt x="111095" y="0"/>
                </a:cubicBezTo>
                <a:close/>
              </a:path>
            </a:pathLst>
          </a:custGeom>
          <a:solidFill>
            <a:srgbClr val="1E293B">
              <a:alpha val="50196"/>
            </a:srgbClr>
          </a:solidFill>
          <a:ln w="11007">
            <a:solidFill>
              <a:srgbClr val="3B82F6">
                <a:alpha val="30196"/>
              </a:srgbClr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7018500" y="4529957"/>
            <a:ext cx="124975" cy="166633"/>
          </a:xfrm>
          <a:custGeom>
            <a:avLst/>
            <a:gdLst/>
            <a:ahLst/>
            <a:cxnLst/>
            <a:rect l="l" t="t" r="r" b="b"/>
            <a:pathLst>
              <a:path w="124975" h="166633">
                <a:moveTo>
                  <a:pt x="20829" y="0"/>
                </a:moveTo>
                <a:cubicBezTo>
                  <a:pt x="9341" y="0"/>
                  <a:pt x="0" y="9341"/>
                  <a:pt x="0" y="20829"/>
                </a:cubicBezTo>
                <a:lnTo>
                  <a:pt x="0" y="145804"/>
                </a:lnTo>
                <a:cubicBezTo>
                  <a:pt x="0" y="157293"/>
                  <a:pt x="9341" y="166633"/>
                  <a:pt x="20829" y="166633"/>
                </a:cubicBezTo>
                <a:lnTo>
                  <a:pt x="104146" y="166633"/>
                </a:lnTo>
                <a:cubicBezTo>
                  <a:pt x="115634" y="166633"/>
                  <a:pt x="124975" y="157293"/>
                  <a:pt x="124975" y="145804"/>
                </a:cubicBezTo>
                <a:lnTo>
                  <a:pt x="124975" y="20829"/>
                </a:lnTo>
                <a:cubicBezTo>
                  <a:pt x="124975" y="9341"/>
                  <a:pt x="115634" y="0"/>
                  <a:pt x="104146" y="0"/>
                </a:cubicBezTo>
                <a:lnTo>
                  <a:pt x="20829" y="0"/>
                </a:lnTo>
                <a:close/>
                <a:moveTo>
                  <a:pt x="31244" y="20829"/>
                </a:moveTo>
                <a:lnTo>
                  <a:pt x="93731" y="20829"/>
                </a:lnTo>
                <a:cubicBezTo>
                  <a:pt x="99492" y="20829"/>
                  <a:pt x="104146" y="25483"/>
                  <a:pt x="104146" y="31244"/>
                </a:cubicBezTo>
                <a:lnTo>
                  <a:pt x="104146" y="41658"/>
                </a:lnTo>
                <a:cubicBezTo>
                  <a:pt x="104146" y="47419"/>
                  <a:pt x="99492" y="52073"/>
                  <a:pt x="93731" y="52073"/>
                </a:cubicBezTo>
                <a:lnTo>
                  <a:pt x="31244" y="52073"/>
                </a:lnTo>
                <a:cubicBezTo>
                  <a:pt x="25483" y="52073"/>
                  <a:pt x="20829" y="47419"/>
                  <a:pt x="20829" y="41658"/>
                </a:cubicBezTo>
                <a:lnTo>
                  <a:pt x="20829" y="31244"/>
                </a:lnTo>
                <a:cubicBezTo>
                  <a:pt x="20829" y="25483"/>
                  <a:pt x="25483" y="20829"/>
                  <a:pt x="31244" y="20829"/>
                </a:cubicBezTo>
                <a:close/>
                <a:moveTo>
                  <a:pt x="36451" y="75506"/>
                </a:moveTo>
                <a:cubicBezTo>
                  <a:pt x="36451" y="79817"/>
                  <a:pt x="32951" y="83317"/>
                  <a:pt x="28640" y="83317"/>
                </a:cubicBezTo>
                <a:cubicBezTo>
                  <a:pt x="24329" y="83317"/>
                  <a:pt x="20829" y="79817"/>
                  <a:pt x="20829" y="75506"/>
                </a:cubicBezTo>
                <a:cubicBezTo>
                  <a:pt x="20829" y="71195"/>
                  <a:pt x="24329" y="67695"/>
                  <a:pt x="28640" y="67695"/>
                </a:cubicBezTo>
                <a:cubicBezTo>
                  <a:pt x="32951" y="67695"/>
                  <a:pt x="36451" y="71195"/>
                  <a:pt x="36451" y="75506"/>
                </a:cubicBezTo>
                <a:close/>
                <a:moveTo>
                  <a:pt x="62487" y="83317"/>
                </a:moveTo>
                <a:cubicBezTo>
                  <a:pt x="58176" y="83317"/>
                  <a:pt x="54677" y="79817"/>
                  <a:pt x="54677" y="75506"/>
                </a:cubicBezTo>
                <a:cubicBezTo>
                  <a:pt x="54677" y="71195"/>
                  <a:pt x="58176" y="67695"/>
                  <a:pt x="62487" y="67695"/>
                </a:cubicBezTo>
                <a:cubicBezTo>
                  <a:pt x="66798" y="67695"/>
                  <a:pt x="70298" y="71195"/>
                  <a:pt x="70298" y="75506"/>
                </a:cubicBezTo>
                <a:cubicBezTo>
                  <a:pt x="70298" y="79817"/>
                  <a:pt x="66798" y="83317"/>
                  <a:pt x="62487" y="83317"/>
                </a:cubicBezTo>
                <a:close/>
                <a:moveTo>
                  <a:pt x="104146" y="75506"/>
                </a:moveTo>
                <a:cubicBezTo>
                  <a:pt x="104146" y="79817"/>
                  <a:pt x="100646" y="83317"/>
                  <a:pt x="96335" y="83317"/>
                </a:cubicBezTo>
                <a:cubicBezTo>
                  <a:pt x="92024" y="83317"/>
                  <a:pt x="88524" y="79817"/>
                  <a:pt x="88524" y="75506"/>
                </a:cubicBezTo>
                <a:cubicBezTo>
                  <a:pt x="88524" y="71195"/>
                  <a:pt x="92024" y="67695"/>
                  <a:pt x="96335" y="67695"/>
                </a:cubicBezTo>
                <a:cubicBezTo>
                  <a:pt x="100646" y="67695"/>
                  <a:pt x="104146" y="71195"/>
                  <a:pt x="104146" y="75506"/>
                </a:cubicBezTo>
                <a:close/>
                <a:moveTo>
                  <a:pt x="28640" y="114560"/>
                </a:moveTo>
                <a:cubicBezTo>
                  <a:pt x="24329" y="114560"/>
                  <a:pt x="20829" y="111060"/>
                  <a:pt x="20829" y="106749"/>
                </a:cubicBezTo>
                <a:cubicBezTo>
                  <a:pt x="20829" y="102438"/>
                  <a:pt x="24329" y="98938"/>
                  <a:pt x="28640" y="98938"/>
                </a:cubicBezTo>
                <a:cubicBezTo>
                  <a:pt x="32951" y="98938"/>
                  <a:pt x="36451" y="102438"/>
                  <a:pt x="36451" y="106749"/>
                </a:cubicBezTo>
                <a:cubicBezTo>
                  <a:pt x="36451" y="111060"/>
                  <a:pt x="32951" y="114560"/>
                  <a:pt x="28640" y="114560"/>
                </a:cubicBezTo>
                <a:close/>
                <a:moveTo>
                  <a:pt x="70298" y="106749"/>
                </a:moveTo>
                <a:cubicBezTo>
                  <a:pt x="70298" y="111060"/>
                  <a:pt x="66798" y="114560"/>
                  <a:pt x="62487" y="114560"/>
                </a:cubicBezTo>
                <a:cubicBezTo>
                  <a:pt x="58176" y="114560"/>
                  <a:pt x="54677" y="111060"/>
                  <a:pt x="54677" y="106749"/>
                </a:cubicBezTo>
                <a:cubicBezTo>
                  <a:pt x="54677" y="102438"/>
                  <a:pt x="58176" y="98938"/>
                  <a:pt x="62487" y="98938"/>
                </a:cubicBezTo>
                <a:cubicBezTo>
                  <a:pt x="66798" y="98938"/>
                  <a:pt x="70298" y="102438"/>
                  <a:pt x="70298" y="106749"/>
                </a:cubicBezTo>
                <a:close/>
                <a:moveTo>
                  <a:pt x="96335" y="114560"/>
                </a:moveTo>
                <a:cubicBezTo>
                  <a:pt x="92024" y="114560"/>
                  <a:pt x="88524" y="111060"/>
                  <a:pt x="88524" y="106749"/>
                </a:cubicBezTo>
                <a:cubicBezTo>
                  <a:pt x="88524" y="102438"/>
                  <a:pt x="92024" y="98938"/>
                  <a:pt x="96335" y="98938"/>
                </a:cubicBezTo>
                <a:cubicBezTo>
                  <a:pt x="100646" y="98938"/>
                  <a:pt x="104146" y="102438"/>
                  <a:pt x="104146" y="106749"/>
                </a:cubicBezTo>
                <a:cubicBezTo>
                  <a:pt x="104146" y="111060"/>
                  <a:pt x="100646" y="114560"/>
                  <a:pt x="96335" y="114560"/>
                </a:cubicBezTo>
                <a:close/>
                <a:moveTo>
                  <a:pt x="20829" y="137993"/>
                </a:moveTo>
                <a:cubicBezTo>
                  <a:pt x="20829" y="133665"/>
                  <a:pt x="24312" y="130182"/>
                  <a:pt x="28640" y="130182"/>
                </a:cubicBezTo>
                <a:lnTo>
                  <a:pt x="65091" y="130182"/>
                </a:lnTo>
                <a:cubicBezTo>
                  <a:pt x="69420" y="130182"/>
                  <a:pt x="72902" y="133665"/>
                  <a:pt x="72902" y="137993"/>
                </a:cubicBezTo>
                <a:cubicBezTo>
                  <a:pt x="72902" y="142322"/>
                  <a:pt x="69420" y="145804"/>
                  <a:pt x="65091" y="145804"/>
                </a:cubicBezTo>
                <a:lnTo>
                  <a:pt x="28640" y="145804"/>
                </a:lnTo>
                <a:cubicBezTo>
                  <a:pt x="24312" y="145804"/>
                  <a:pt x="20829" y="142322"/>
                  <a:pt x="20829" y="137993"/>
                </a:cubicBezTo>
                <a:close/>
                <a:moveTo>
                  <a:pt x="96335" y="130182"/>
                </a:moveTo>
                <a:cubicBezTo>
                  <a:pt x="100663" y="130182"/>
                  <a:pt x="104146" y="133665"/>
                  <a:pt x="104146" y="137993"/>
                </a:cubicBezTo>
                <a:cubicBezTo>
                  <a:pt x="104146" y="142322"/>
                  <a:pt x="100663" y="145804"/>
                  <a:pt x="96335" y="145804"/>
                </a:cubicBezTo>
                <a:cubicBezTo>
                  <a:pt x="92006" y="145804"/>
                  <a:pt x="88524" y="142322"/>
                  <a:pt x="88524" y="137993"/>
                </a:cubicBezTo>
                <a:cubicBezTo>
                  <a:pt x="88524" y="133665"/>
                  <a:pt x="92006" y="130182"/>
                  <a:pt x="96335" y="130182"/>
                </a:cubicBez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45" name="Text 43"/>
          <p:cNvSpPr/>
          <p:nvPr/>
        </p:nvSpPr>
        <p:spPr>
          <a:xfrm>
            <a:off x="7187448" y="4483670"/>
            <a:ext cx="4563900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2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Attack Cost Analysis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974528" y="4872481"/>
            <a:ext cx="1194205" cy="185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1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 .edu email value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1046550" y="4853967"/>
            <a:ext cx="694305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b="1" dirty="0">
                <a:solidFill>
                  <a:srgbClr val="EF44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$50-200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974528" y="5168718"/>
            <a:ext cx="1009057" cy="185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1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Total attack cost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0957679" y="5150203"/>
            <a:ext cx="786879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b="1" dirty="0">
                <a:solidFill>
                  <a:srgbClr val="EF44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$18,750+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974528" y="5464955"/>
            <a:ext cx="1259007" cy="185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1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Detection probability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313164" y="5446440"/>
            <a:ext cx="425841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b="1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&gt;95%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378319" y="5980901"/>
            <a:ext cx="11439682" cy="867727"/>
          </a:xfrm>
          <a:custGeom>
            <a:avLst/>
            <a:gdLst/>
            <a:ahLst/>
            <a:cxnLst/>
            <a:rect l="l" t="t" r="r" b="b"/>
            <a:pathLst>
              <a:path w="11439682" h="867727">
                <a:moveTo>
                  <a:pt x="111086" y="0"/>
                </a:moveTo>
                <a:lnTo>
                  <a:pt x="11328595" y="0"/>
                </a:lnTo>
                <a:cubicBezTo>
                  <a:pt x="11389947" y="0"/>
                  <a:pt x="11439682" y="49735"/>
                  <a:pt x="11439682" y="111086"/>
                </a:cubicBezTo>
                <a:lnTo>
                  <a:pt x="11439682" y="756641"/>
                </a:lnTo>
                <a:cubicBezTo>
                  <a:pt x="11439682" y="817992"/>
                  <a:pt x="11389947" y="867727"/>
                  <a:pt x="11328595" y="867727"/>
                </a:cubicBezTo>
                <a:lnTo>
                  <a:pt x="111086" y="867727"/>
                </a:lnTo>
                <a:cubicBezTo>
                  <a:pt x="49735" y="867727"/>
                  <a:pt x="0" y="817992"/>
                  <a:pt x="0" y="756641"/>
                </a:cubicBezTo>
                <a:lnTo>
                  <a:pt x="0" y="111086"/>
                </a:lnTo>
                <a:cubicBezTo>
                  <a:pt x="0" y="49735"/>
                  <a:pt x="49735" y="0"/>
                  <a:pt x="111086" y="0"/>
                </a:cubicBezTo>
                <a:close/>
              </a:path>
            </a:pathLst>
          </a:custGeom>
          <a:gradFill rotWithShape="1" flip="none">
            <a:gsLst>
              <a:gs pos="0">
                <a:srgbClr val="10B981">
                  <a:alpha val="20000"/>
                </a:srgbClr>
              </a:gs>
              <a:gs pos="50000">
                <a:srgbClr val="22D3EE">
                  <a:alpha val="20000"/>
                </a:srgbClr>
              </a:gs>
              <a:gs pos="100000">
                <a:srgbClr val="3B82F6">
                  <a:alpha val="20000"/>
                </a:srgbClr>
              </a:gs>
            </a:gsLst>
            <a:lin ang="0" scaled="1"/>
          </a:gradFill>
          <a:ln w="22013">
            <a:solidFill>
              <a:srgbClr val="10B981">
                <a:alpha val="50196"/>
              </a:srgbClr>
            </a:solidFill>
            <a:prstDash val="solid"/>
          </a:ln>
        </p:spPr>
      </p:sp>
      <p:sp>
        <p:nvSpPr>
          <p:cNvPr id="53" name="Shape 51"/>
          <p:cNvSpPr/>
          <p:nvPr/>
        </p:nvSpPr>
        <p:spPr>
          <a:xfrm>
            <a:off x="534461" y="6155554"/>
            <a:ext cx="518415" cy="518415"/>
          </a:xfrm>
          <a:custGeom>
            <a:avLst/>
            <a:gdLst/>
            <a:ahLst/>
            <a:cxnLst/>
            <a:rect l="l" t="t" r="r" b="b"/>
            <a:pathLst>
              <a:path w="518415" h="518415">
                <a:moveTo>
                  <a:pt x="111091" y="0"/>
                </a:moveTo>
                <a:lnTo>
                  <a:pt x="407324" y="0"/>
                </a:lnTo>
                <a:cubicBezTo>
                  <a:pt x="468636" y="0"/>
                  <a:pt x="518415" y="49778"/>
                  <a:pt x="518415" y="111091"/>
                </a:cubicBezTo>
                <a:lnTo>
                  <a:pt x="518415" y="407324"/>
                </a:lnTo>
                <a:cubicBezTo>
                  <a:pt x="518415" y="468677"/>
                  <a:pt x="468677" y="518415"/>
                  <a:pt x="407324" y="518415"/>
                </a:cubicBezTo>
                <a:lnTo>
                  <a:pt x="111091" y="518415"/>
                </a:lnTo>
                <a:cubicBezTo>
                  <a:pt x="49737" y="518415"/>
                  <a:pt x="0" y="468677"/>
                  <a:pt x="0" y="407324"/>
                </a:cubicBezTo>
                <a:lnTo>
                  <a:pt x="0" y="111091"/>
                </a:lnTo>
                <a:cubicBezTo>
                  <a:pt x="0" y="49778"/>
                  <a:pt x="49778" y="0"/>
                  <a:pt x="111091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</p:sp>
      <p:sp>
        <p:nvSpPr>
          <p:cNvPr id="54" name="Shape 52"/>
          <p:cNvSpPr/>
          <p:nvPr/>
        </p:nvSpPr>
        <p:spPr>
          <a:xfrm>
            <a:off x="710351" y="6303672"/>
            <a:ext cx="166633" cy="222178"/>
          </a:xfrm>
          <a:custGeom>
            <a:avLst/>
            <a:gdLst/>
            <a:ahLst/>
            <a:cxnLst/>
            <a:rect l="l" t="t" r="r" b="b"/>
            <a:pathLst>
              <a:path w="166633" h="222178">
                <a:moveTo>
                  <a:pt x="55544" y="41658"/>
                </a:moveTo>
                <a:lnTo>
                  <a:pt x="55544" y="69431"/>
                </a:lnTo>
                <a:lnTo>
                  <a:pt x="111089" y="69431"/>
                </a:lnTo>
                <a:lnTo>
                  <a:pt x="111089" y="41658"/>
                </a:lnTo>
                <a:cubicBezTo>
                  <a:pt x="111089" y="26340"/>
                  <a:pt x="98635" y="13886"/>
                  <a:pt x="83317" y="13886"/>
                </a:cubicBezTo>
                <a:cubicBezTo>
                  <a:pt x="67999" y="13886"/>
                  <a:pt x="55544" y="26340"/>
                  <a:pt x="55544" y="41658"/>
                </a:cubicBezTo>
                <a:close/>
                <a:moveTo>
                  <a:pt x="27772" y="69431"/>
                </a:moveTo>
                <a:lnTo>
                  <a:pt x="27772" y="41658"/>
                </a:lnTo>
                <a:cubicBezTo>
                  <a:pt x="27772" y="10979"/>
                  <a:pt x="52637" y="-13886"/>
                  <a:pt x="83317" y="-13886"/>
                </a:cubicBezTo>
                <a:cubicBezTo>
                  <a:pt x="113996" y="-13886"/>
                  <a:pt x="138861" y="10979"/>
                  <a:pt x="138861" y="41658"/>
                </a:cubicBezTo>
                <a:lnTo>
                  <a:pt x="138861" y="69431"/>
                </a:lnTo>
                <a:cubicBezTo>
                  <a:pt x="154179" y="69431"/>
                  <a:pt x="166633" y="81885"/>
                  <a:pt x="166633" y="97203"/>
                </a:cubicBezTo>
                <a:lnTo>
                  <a:pt x="166633" y="194405"/>
                </a:lnTo>
                <a:cubicBezTo>
                  <a:pt x="166633" y="209724"/>
                  <a:pt x="154179" y="222178"/>
                  <a:pt x="138861" y="222178"/>
                </a:cubicBezTo>
                <a:lnTo>
                  <a:pt x="27772" y="222178"/>
                </a:lnTo>
                <a:cubicBezTo>
                  <a:pt x="12454" y="222178"/>
                  <a:pt x="0" y="209724"/>
                  <a:pt x="0" y="194405"/>
                </a:cubicBezTo>
                <a:lnTo>
                  <a:pt x="0" y="97203"/>
                </a:lnTo>
                <a:cubicBezTo>
                  <a:pt x="0" y="81885"/>
                  <a:pt x="12454" y="69431"/>
                  <a:pt x="27772" y="6943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55" name="Text 53"/>
          <p:cNvSpPr/>
          <p:nvPr/>
        </p:nvSpPr>
        <p:spPr>
          <a:xfrm>
            <a:off x="1200994" y="6155554"/>
            <a:ext cx="2953112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8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Security Guarantee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200994" y="6451791"/>
            <a:ext cx="2934597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Economic infeasibility of large-scale attacks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0240849" y="6137039"/>
            <a:ext cx="1416383" cy="370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r>
              <a:rPr lang="en-US" sz="2624" b="1" dirty="0">
                <a:solidFill>
                  <a:srgbClr val="10B98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7.5:1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0342680" y="6507335"/>
            <a:ext cx="1314551" cy="185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21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Attacker:Honest Ratio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B0F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.poweredtemplates.com/8e28ffe36d6a262ed9c059c38cbb94e0a67291e7.jpg">    </p:cNvPr>
          <p:cNvPicPr>
            <a:picLocks noChangeAspect="1"/>
          </p:cNvPicPr>
          <p:nvPr/>
        </p:nvPicPr>
        <p:blipFill>
          <a:blip r:embed="rId1">
            <a:alphaModFix amt="25000"/>
          </a:blip>
          <a:srcRect l="0" r="0"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B0F19">
                  <a:alpha val="95000"/>
                </a:srgbClr>
              </a:gs>
              <a:gs pos="50000">
                <a:srgbClr val="0B0F19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38100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0" y="0"/>
                </a:moveTo>
                <a:lnTo>
                  <a:pt x="76200" y="0"/>
                </a:lnTo>
                <a:lnTo>
                  <a:pt x="762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FFFFFF"/>
              </a:gs>
              <a:gs pos="0">
                <a:srgbClr val="3B82F6"/>
              </a:gs>
              <a:gs pos="100000">
                <a:srgbClr val="22D3EE"/>
              </a:gs>
            </a:gsLst>
            <a:lin ang="5400000" scaled="1"/>
          </a:gradFill>
          <a:ln/>
        </p:spPr>
      </p:sp>
      <p:sp>
        <p:nvSpPr>
          <p:cNvPr id="5" name="Text 2"/>
          <p:cNvSpPr/>
          <p:nvPr/>
        </p:nvSpPr>
        <p:spPr>
          <a:xfrm>
            <a:off x="571500" y="438150"/>
            <a:ext cx="581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spc="105" kern="0" dirty="0">
                <a:solidFill>
                  <a:srgbClr val="3B82F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Vision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762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Impact &amp; Future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12954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From campus to the world: The roadmap to decentralized truth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9255" y="1722755"/>
            <a:ext cx="3693160" cy="4150360"/>
          </a:xfrm>
          <a:custGeom>
            <a:avLst/>
            <a:gdLst/>
            <a:ahLst/>
            <a:cxnLst/>
            <a:rect l="l" t="t" r="r" b="b"/>
            <a:pathLst>
              <a:path w="3693160" h="4150360">
                <a:moveTo>
                  <a:pt x="152417" y="0"/>
                </a:moveTo>
                <a:lnTo>
                  <a:pt x="3540743" y="0"/>
                </a:lnTo>
                <a:cubicBezTo>
                  <a:pt x="3624921" y="0"/>
                  <a:pt x="3693160" y="68239"/>
                  <a:pt x="3693160" y="152417"/>
                </a:cubicBezTo>
                <a:lnTo>
                  <a:pt x="3693160" y="3997943"/>
                </a:lnTo>
                <a:cubicBezTo>
                  <a:pt x="3693160" y="4082121"/>
                  <a:pt x="3624921" y="4150360"/>
                  <a:pt x="3540743" y="4150360"/>
                </a:cubicBezTo>
                <a:lnTo>
                  <a:pt x="152417" y="4150360"/>
                </a:lnTo>
                <a:cubicBezTo>
                  <a:pt x="68239" y="4150360"/>
                  <a:pt x="0" y="4082121"/>
                  <a:pt x="0" y="3997943"/>
                </a:cubicBezTo>
                <a:lnTo>
                  <a:pt x="0" y="152417"/>
                </a:lnTo>
                <a:cubicBezTo>
                  <a:pt x="0" y="68296"/>
                  <a:pt x="68296" y="0"/>
                  <a:pt x="152417" y="0"/>
                </a:cubicBezTo>
                <a:close/>
              </a:path>
            </a:pathLst>
          </a:custGeom>
          <a:gradFill rotWithShape="1" flip="none">
            <a:gsLst>
              <a:gs pos="0">
                <a:srgbClr val="3B82F6">
                  <a:alpha val="20000"/>
                </a:srgbClr>
              </a:gs>
              <a:gs pos="100000">
                <a:srgbClr val="3B82F6">
                  <a:alpha val="5000"/>
                </a:srgbClr>
              </a:gs>
            </a:gsLst>
            <a:lin ang="2700000" scaled="1"/>
          </a:gradFill>
          <a:ln w="22013">
            <a:solidFill>
              <a:srgbClr val="3B82F6">
                <a:alpha val="50196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88010" y="192151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rotWithShape="1" flip="none">
            <a:gsLst>
              <a:gs pos="0">
                <a:srgbClr val="3B82F6"/>
              </a:gs>
              <a:gs pos="100000">
                <a:srgbClr val="1D4ED8"/>
              </a:gs>
            </a:gsLst>
            <a:lin ang="2700000" scaled="1"/>
          </a:gradFill>
          <a:ln/>
        </p:spPr>
      </p:sp>
      <p:sp>
        <p:nvSpPr>
          <p:cNvPr id="10" name="Text 7"/>
          <p:cNvSpPr/>
          <p:nvPr/>
        </p:nvSpPr>
        <p:spPr>
          <a:xfrm>
            <a:off x="731361" y="2035811"/>
            <a:ext cx="361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235710" y="1940561"/>
            <a:ext cx="106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Phase 1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235710" y="2245361"/>
            <a:ext cx="1019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B82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Campus Launch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04520" y="2607311"/>
            <a:ext cx="3274060" cy="1390650"/>
          </a:xfrm>
          <a:custGeom>
            <a:avLst/>
            <a:gdLst/>
            <a:ahLst/>
            <a:cxnLst/>
            <a:rect l="l" t="t" r="r" b="b"/>
            <a:pathLst>
              <a:path w="3274060" h="1390650">
                <a:moveTo>
                  <a:pt x="33020" y="0"/>
                </a:moveTo>
                <a:lnTo>
                  <a:pt x="3159762" y="0"/>
                </a:lnTo>
                <a:cubicBezTo>
                  <a:pt x="3222887" y="0"/>
                  <a:pt x="3274060" y="51173"/>
                  <a:pt x="3274060" y="114298"/>
                </a:cubicBezTo>
                <a:lnTo>
                  <a:pt x="3274060" y="1276352"/>
                </a:lnTo>
                <a:cubicBezTo>
                  <a:pt x="3274060" y="1339477"/>
                  <a:pt x="3222887" y="1390650"/>
                  <a:pt x="3159762" y="1390650"/>
                </a:cubicBezTo>
                <a:lnTo>
                  <a:pt x="33020" y="1390650"/>
                </a:lnTo>
                <a:cubicBezTo>
                  <a:pt x="14784" y="1390650"/>
                  <a:pt x="0" y="1375866"/>
                  <a:pt x="0" y="1357630"/>
                </a:cubicBezTo>
                <a:lnTo>
                  <a:pt x="0" y="33020"/>
                </a:lnTo>
                <a:cubicBezTo>
                  <a:pt x="0" y="14784"/>
                  <a:pt x="14784" y="0"/>
                  <a:pt x="33020" y="0"/>
                </a:cubicBezTo>
                <a:close/>
              </a:path>
            </a:pathLst>
          </a:custGeom>
          <a:solidFill>
            <a:srgbClr val="0B0F19">
              <a:alpha val="6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604520" y="2607311"/>
            <a:ext cx="33020" cy="1390650"/>
          </a:xfrm>
          <a:custGeom>
            <a:avLst/>
            <a:gdLst/>
            <a:ahLst/>
            <a:cxnLst/>
            <a:rect l="l" t="t" r="r" b="b"/>
            <a:pathLst>
              <a:path w="33020" h="1390650">
                <a:moveTo>
                  <a:pt x="33020" y="0"/>
                </a:moveTo>
                <a:lnTo>
                  <a:pt x="33020" y="0"/>
                </a:lnTo>
                <a:lnTo>
                  <a:pt x="33020" y="1390650"/>
                </a:lnTo>
                <a:lnTo>
                  <a:pt x="33020" y="1390650"/>
                </a:lnTo>
                <a:cubicBezTo>
                  <a:pt x="14784" y="1390650"/>
                  <a:pt x="0" y="1375866"/>
                  <a:pt x="0" y="1357630"/>
                </a:cubicBezTo>
                <a:lnTo>
                  <a:pt x="0" y="33020"/>
                </a:lnTo>
                <a:cubicBezTo>
                  <a:pt x="0" y="14784"/>
                  <a:pt x="14784" y="0"/>
                  <a:pt x="33020" y="0"/>
                </a:cubicBez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15" name="Shape 12"/>
          <p:cNvSpPr/>
          <p:nvPr/>
        </p:nvSpPr>
        <p:spPr>
          <a:xfrm>
            <a:off x="786527" y="2807336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6073" y="65566"/>
                </a:moveTo>
                <a:lnTo>
                  <a:pt x="86127" y="94398"/>
                </a:lnTo>
                <a:cubicBezTo>
                  <a:pt x="89408" y="95737"/>
                  <a:pt x="92891" y="96441"/>
                  <a:pt x="96441" y="96441"/>
                </a:cubicBezTo>
                <a:cubicBezTo>
                  <a:pt x="99990" y="96441"/>
                  <a:pt x="103473" y="95737"/>
                  <a:pt x="106754" y="94398"/>
                </a:cubicBezTo>
                <a:lnTo>
                  <a:pt x="187925" y="60979"/>
                </a:lnTo>
                <a:cubicBezTo>
                  <a:pt x="190939" y="59740"/>
                  <a:pt x="192881" y="56826"/>
                  <a:pt x="192881" y="53578"/>
                </a:cubicBezTo>
                <a:cubicBezTo>
                  <a:pt x="192881" y="50330"/>
                  <a:pt x="190939" y="47417"/>
                  <a:pt x="187925" y="46178"/>
                </a:cubicBezTo>
                <a:lnTo>
                  <a:pt x="106754" y="12758"/>
                </a:lnTo>
                <a:cubicBezTo>
                  <a:pt x="103473" y="11419"/>
                  <a:pt x="99990" y="10716"/>
                  <a:pt x="96441" y="10716"/>
                </a:cubicBezTo>
                <a:cubicBezTo>
                  <a:pt x="92891" y="10716"/>
                  <a:pt x="89408" y="11419"/>
                  <a:pt x="86127" y="12758"/>
                </a:cubicBezTo>
                <a:lnTo>
                  <a:pt x="4956" y="46178"/>
                </a:lnTo>
                <a:cubicBezTo>
                  <a:pt x="1942" y="47417"/>
                  <a:pt x="0" y="50330"/>
                  <a:pt x="0" y="53578"/>
                </a:cubicBezTo>
                <a:lnTo>
                  <a:pt x="0" y="152698"/>
                </a:lnTo>
                <a:cubicBezTo>
                  <a:pt x="0" y="157151"/>
                  <a:pt x="3583" y="160734"/>
                  <a:pt x="8037" y="160734"/>
                </a:cubicBezTo>
                <a:cubicBezTo>
                  <a:pt x="12490" y="160734"/>
                  <a:pt x="16073" y="157151"/>
                  <a:pt x="16073" y="152698"/>
                </a:cubicBezTo>
                <a:lnTo>
                  <a:pt x="16073" y="65566"/>
                </a:lnTo>
                <a:close/>
                <a:moveTo>
                  <a:pt x="32147" y="89576"/>
                </a:moveTo>
                <a:lnTo>
                  <a:pt x="32147" y="128588"/>
                </a:lnTo>
                <a:cubicBezTo>
                  <a:pt x="32147" y="146335"/>
                  <a:pt x="60945" y="160734"/>
                  <a:pt x="96441" y="160734"/>
                </a:cubicBezTo>
                <a:cubicBezTo>
                  <a:pt x="131936" y="160734"/>
                  <a:pt x="160734" y="146335"/>
                  <a:pt x="160734" y="128588"/>
                </a:cubicBezTo>
                <a:lnTo>
                  <a:pt x="160734" y="89542"/>
                </a:lnTo>
                <a:lnTo>
                  <a:pt x="112882" y="109266"/>
                </a:lnTo>
                <a:cubicBezTo>
                  <a:pt x="107659" y="111409"/>
                  <a:pt x="102100" y="112514"/>
                  <a:pt x="96441" y="112514"/>
                </a:cubicBezTo>
                <a:cubicBezTo>
                  <a:pt x="90781" y="112514"/>
                  <a:pt x="85223" y="111409"/>
                  <a:pt x="79999" y="109266"/>
                </a:cubicBezTo>
                <a:lnTo>
                  <a:pt x="32147" y="89542"/>
                </a:ln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16" name="Text 13"/>
          <p:cNvSpPr/>
          <p:nvPr/>
        </p:nvSpPr>
        <p:spPr>
          <a:xfrm>
            <a:off x="992505" y="2759711"/>
            <a:ext cx="2819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Campus Deployment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73430" y="3102611"/>
            <a:ext cx="30289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Launch at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3B82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 pilot universities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 Self-correcting community notes replace traditional moderation.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04520" y="4112261"/>
            <a:ext cx="3274060" cy="1104900"/>
          </a:xfrm>
          <a:custGeom>
            <a:avLst/>
            <a:gdLst/>
            <a:ahLst/>
            <a:cxnLst/>
            <a:rect l="l" t="t" r="r" b="b"/>
            <a:pathLst>
              <a:path w="3274060" h="1104900">
                <a:moveTo>
                  <a:pt x="33020" y="0"/>
                </a:moveTo>
                <a:lnTo>
                  <a:pt x="3159758" y="0"/>
                </a:lnTo>
                <a:cubicBezTo>
                  <a:pt x="3222885" y="0"/>
                  <a:pt x="3274060" y="51175"/>
                  <a:pt x="3274060" y="114302"/>
                </a:cubicBezTo>
                <a:lnTo>
                  <a:pt x="3274060" y="990598"/>
                </a:lnTo>
                <a:cubicBezTo>
                  <a:pt x="3274060" y="1053725"/>
                  <a:pt x="3222885" y="1104900"/>
                  <a:pt x="3159758" y="1104900"/>
                </a:cubicBezTo>
                <a:lnTo>
                  <a:pt x="33020" y="1104900"/>
                </a:lnTo>
                <a:cubicBezTo>
                  <a:pt x="14784" y="1104900"/>
                  <a:pt x="0" y="1090116"/>
                  <a:pt x="0" y="1071880"/>
                </a:cubicBezTo>
                <a:lnTo>
                  <a:pt x="0" y="33020"/>
                </a:lnTo>
                <a:cubicBezTo>
                  <a:pt x="0" y="14796"/>
                  <a:pt x="14796" y="0"/>
                  <a:pt x="33020" y="0"/>
                </a:cubicBezTo>
                <a:close/>
              </a:path>
            </a:pathLst>
          </a:custGeom>
          <a:solidFill>
            <a:srgbClr val="0B0F19">
              <a:alpha val="60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604520" y="4112261"/>
            <a:ext cx="33020" cy="1104900"/>
          </a:xfrm>
          <a:custGeom>
            <a:avLst/>
            <a:gdLst/>
            <a:ahLst/>
            <a:cxnLst/>
            <a:rect l="l" t="t" r="r" b="b"/>
            <a:pathLst>
              <a:path w="33020" h="1104900">
                <a:moveTo>
                  <a:pt x="33020" y="0"/>
                </a:moveTo>
                <a:lnTo>
                  <a:pt x="33020" y="0"/>
                </a:lnTo>
                <a:lnTo>
                  <a:pt x="33020" y="1104900"/>
                </a:lnTo>
                <a:lnTo>
                  <a:pt x="33020" y="1104900"/>
                </a:lnTo>
                <a:cubicBezTo>
                  <a:pt x="14784" y="1104900"/>
                  <a:pt x="0" y="1090116"/>
                  <a:pt x="0" y="1071880"/>
                </a:cubicBezTo>
                <a:lnTo>
                  <a:pt x="0" y="33020"/>
                </a:lnTo>
                <a:cubicBezTo>
                  <a:pt x="0" y="14784"/>
                  <a:pt x="14784" y="0"/>
                  <a:pt x="33020" y="0"/>
                </a:cubicBez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20" name="Shape 17"/>
          <p:cNvSpPr/>
          <p:nvPr/>
        </p:nvSpPr>
        <p:spPr>
          <a:xfrm>
            <a:off x="797242" y="431228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0716" y="10716"/>
                </a:moveTo>
                <a:cubicBezTo>
                  <a:pt x="16643" y="10716"/>
                  <a:pt x="21431" y="15504"/>
                  <a:pt x="21431" y="21431"/>
                </a:cubicBezTo>
                <a:lnTo>
                  <a:pt x="21431" y="133945"/>
                </a:lnTo>
                <a:cubicBezTo>
                  <a:pt x="21431" y="136892"/>
                  <a:pt x="23842" y="139303"/>
                  <a:pt x="26789" y="139303"/>
                </a:cubicBezTo>
                <a:lnTo>
                  <a:pt x="160734" y="139303"/>
                </a:lnTo>
                <a:cubicBezTo>
                  <a:pt x="166661" y="139303"/>
                  <a:pt x="171450" y="144092"/>
                  <a:pt x="171450" y="150019"/>
                </a:cubicBezTo>
                <a:cubicBezTo>
                  <a:pt x="171450" y="155946"/>
                  <a:pt x="166661" y="160734"/>
                  <a:pt x="160734" y="160734"/>
                </a:cubicBezTo>
                <a:lnTo>
                  <a:pt x="26789" y="160734"/>
                </a:lnTo>
                <a:cubicBezTo>
                  <a:pt x="11988" y="160734"/>
                  <a:pt x="0" y="148746"/>
                  <a:pt x="0" y="133945"/>
                </a:cubicBezTo>
                <a:lnTo>
                  <a:pt x="0" y="21431"/>
                </a:lnTo>
                <a:cubicBezTo>
                  <a:pt x="0" y="15504"/>
                  <a:pt x="4789" y="10716"/>
                  <a:pt x="10716" y="10716"/>
                </a:cubicBezTo>
                <a:close/>
                <a:moveTo>
                  <a:pt x="42863" y="32147"/>
                </a:moveTo>
                <a:cubicBezTo>
                  <a:pt x="42863" y="26220"/>
                  <a:pt x="47651" y="21431"/>
                  <a:pt x="53578" y="21431"/>
                </a:cubicBezTo>
                <a:lnTo>
                  <a:pt x="117872" y="21431"/>
                </a:lnTo>
                <a:cubicBezTo>
                  <a:pt x="123799" y="21431"/>
                  <a:pt x="128588" y="26220"/>
                  <a:pt x="128588" y="32147"/>
                </a:cubicBezTo>
                <a:cubicBezTo>
                  <a:pt x="128588" y="38074"/>
                  <a:pt x="123799" y="42863"/>
                  <a:pt x="117872" y="42863"/>
                </a:cubicBezTo>
                <a:lnTo>
                  <a:pt x="53578" y="42863"/>
                </a:lnTo>
                <a:cubicBezTo>
                  <a:pt x="47651" y="42863"/>
                  <a:pt x="42863" y="38074"/>
                  <a:pt x="42863" y="32147"/>
                </a:cubicBezTo>
                <a:close/>
                <a:moveTo>
                  <a:pt x="53578" y="58936"/>
                </a:moveTo>
                <a:lnTo>
                  <a:pt x="96441" y="58936"/>
                </a:lnTo>
                <a:cubicBezTo>
                  <a:pt x="102368" y="58936"/>
                  <a:pt x="107156" y="63724"/>
                  <a:pt x="107156" y="69652"/>
                </a:cubicBezTo>
                <a:cubicBezTo>
                  <a:pt x="107156" y="75579"/>
                  <a:pt x="102368" y="80367"/>
                  <a:pt x="96441" y="80367"/>
                </a:cubicBezTo>
                <a:lnTo>
                  <a:pt x="53578" y="80367"/>
                </a:lnTo>
                <a:cubicBezTo>
                  <a:pt x="47651" y="80367"/>
                  <a:pt x="42863" y="75579"/>
                  <a:pt x="42863" y="69652"/>
                </a:cubicBezTo>
                <a:cubicBezTo>
                  <a:pt x="42863" y="63724"/>
                  <a:pt x="47651" y="58936"/>
                  <a:pt x="53578" y="58936"/>
                </a:cubicBezTo>
                <a:close/>
                <a:moveTo>
                  <a:pt x="53578" y="96441"/>
                </a:moveTo>
                <a:lnTo>
                  <a:pt x="139303" y="96441"/>
                </a:lnTo>
                <a:cubicBezTo>
                  <a:pt x="145230" y="96441"/>
                  <a:pt x="150019" y="101229"/>
                  <a:pt x="150019" y="107156"/>
                </a:cubicBezTo>
                <a:cubicBezTo>
                  <a:pt x="150019" y="113083"/>
                  <a:pt x="145230" y="117872"/>
                  <a:pt x="139303" y="117872"/>
                </a:cubicBezTo>
                <a:lnTo>
                  <a:pt x="53578" y="117872"/>
                </a:lnTo>
                <a:cubicBezTo>
                  <a:pt x="47651" y="117872"/>
                  <a:pt x="42863" y="113083"/>
                  <a:pt x="42863" y="107156"/>
                </a:cubicBezTo>
                <a:cubicBezTo>
                  <a:pt x="42863" y="101229"/>
                  <a:pt x="47651" y="96441"/>
                  <a:pt x="53578" y="96441"/>
                </a:cubicBez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21" name="Text 18"/>
          <p:cNvSpPr/>
          <p:nvPr/>
        </p:nvSpPr>
        <p:spPr>
          <a:xfrm>
            <a:off x="992505" y="4264661"/>
            <a:ext cx="2819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Success Metrics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16280" y="4607561"/>
            <a:ext cx="15525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3B82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10K+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744855" y="4912361"/>
            <a:ext cx="14954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Active Users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2232660" y="4607561"/>
            <a:ext cx="15525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3B82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85%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2261235" y="4912361"/>
            <a:ext cx="14954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Accuracy Rate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814195" y="5331461"/>
            <a:ext cx="838200" cy="342900"/>
          </a:xfrm>
          <a:custGeom>
            <a:avLst/>
            <a:gdLst/>
            <a:ahLst/>
            <a:cxnLst/>
            <a:rect l="l" t="t" r="r" b="b"/>
            <a:pathLst>
              <a:path w="838200" h="342900">
                <a:moveTo>
                  <a:pt x="171450" y="0"/>
                </a:moveTo>
                <a:lnTo>
                  <a:pt x="666750" y="0"/>
                </a:lnTo>
                <a:cubicBezTo>
                  <a:pt x="761376" y="0"/>
                  <a:pt x="838200" y="76824"/>
                  <a:pt x="838200" y="171450"/>
                </a:cubicBezTo>
                <a:lnTo>
                  <a:pt x="838200" y="171450"/>
                </a:lnTo>
                <a:cubicBezTo>
                  <a:pt x="838200" y="266076"/>
                  <a:pt x="761376" y="342900"/>
                  <a:pt x="666750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1780857" y="5331461"/>
            <a:ext cx="904875" cy="3429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3B82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Q2 2025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4250055" y="1722755"/>
            <a:ext cx="3693160" cy="4150360"/>
          </a:xfrm>
          <a:custGeom>
            <a:avLst/>
            <a:gdLst/>
            <a:ahLst/>
            <a:cxnLst/>
            <a:rect l="l" t="t" r="r" b="b"/>
            <a:pathLst>
              <a:path w="3693160" h="4150360">
                <a:moveTo>
                  <a:pt x="152417" y="0"/>
                </a:moveTo>
                <a:lnTo>
                  <a:pt x="3540743" y="0"/>
                </a:lnTo>
                <a:cubicBezTo>
                  <a:pt x="3624921" y="0"/>
                  <a:pt x="3693160" y="68239"/>
                  <a:pt x="3693160" y="152417"/>
                </a:cubicBezTo>
                <a:lnTo>
                  <a:pt x="3693160" y="3997943"/>
                </a:lnTo>
                <a:cubicBezTo>
                  <a:pt x="3693160" y="4082121"/>
                  <a:pt x="3624921" y="4150360"/>
                  <a:pt x="3540743" y="4150360"/>
                </a:cubicBezTo>
                <a:lnTo>
                  <a:pt x="152417" y="4150360"/>
                </a:lnTo>
                <a:cubicBezTo>
                  <a:pt x="68239" y="4150360"/>
                  <a:pt x="0" y="4082121"/>
                  <a:pt x="0" y="3997943"/>
                </a:cubicBezTo>
                <a:lnTo>
                  <a:pt x="0" y="152417"/>
                </a:lnTo>
                <a:cubicBezTo>
                  <a:pt x="0" y="68296"/>
                  <a:pt x="68296" y="0"/>
                  <a:pt x="152417" y="0"/>
                </a:cubicBezTo>
                <a:close/>
              </a:path>
            </a:pathLst>
          </a:custGeom>
          <a:gradFill rotWithShape="1" flip="none">
            <a:gsLst>
              <a:gs pos="0">
                <a:srgbClr val="8B5CF6">
                  <a:alpha val="20000"/>
                </a:srgbClr>
              </a:gs>
              <a:gs pos="100000">
                <a:srgbClr val="8B5CF6">
                  <a:alpha val="5000"/>
                </a:srgbClr>
              </a:gs>
            </a:gsLst>
            <a:lin ang="2700000" scaled="1"/>
          </a:gradFill>
          <a:ln w="22013">
            <a:solidFill>
              <a:srgbClr val="8B5CF6">
                <a:alpha val="50196"/>
              </a:srgbClr>
            </a:solidFill>
            <a:prstDash val="solid"/>
          </a:ln>
        </p:spPr>
      </p:sp>
      <p:sp>
        <p:nvSpPr>
          <p:cNvPr id="29" name="Shape 26"/>
          <p:cNvSpPr/>
          <p:nvPr/>
        </p:nvSpPr>
        <p:spPr>
          <a:xfrm>
            <a:off x="4448810" y="192151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rotWithShape="1" flip="none">
            <a:gsLst>
              <a:gs pos="0">
                <a:srgbClr val="8B5CF6"/>
              </a:gs>
              <a:gs pos="100000">
                <a:srgbClr val="6D28D9"/>
              </a:gs>
            </a:gsLst>
            <a:lin ang="2700000" scaled="1"/>
          </a:gradFill>
          <a:ln/>
        </p:spPr>
      </p:sp>
      <p:sp>
        <p:nvSpPr>
          <p:cNvPr id="30" name="Text 27"/>
          <p:cNvSpPr/>
          <p:nvPr/>
        </p:nvSpPr>
        <p:spPr>
          <a:xfrm>
            <a:off x="4571524" y="2035811"/>
            <a:ext cx="400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5096510" y="1940561"/>
            <a:ext cx="1123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Phase 2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5096510" y="2245361"/>
            <a:ext cx="1076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5C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Domain Sharding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4465320" y="2607311"/>
            <a:ext cx="3274060" cy="1390650"/>
          </a:xfrm>
          <a:custGeom>
            <a:avLst/>
            <a:gdLst/>
            <a:ahLst/>
            <a:cxnLst/>
            <a:rect l="l" t="t" r="r" b="b"/>
            <a:pathLst>
              <a:path w="3274060" h="1390650">
                <a:moveTo>
                  <a:pt x="33020" y="0"/>
                </a:moveTo>
                <a:lnTo>
                  <a:pt x="3159762" y="0"/>
                </a:lnTo>
                <a:cubicBezTo>
                  <a:pt x="3222887" y="0"/>
                  <a:pt x="3274060" y="51173"/>
                  <a:pt x="3274060" y="114298"/>
                </a:cubicBezTo>
                <a:lnTo>
                  <a:pt x="3274060" y="1276352"/>
                </a:lnTo>
                <a:cubicBezTo>
                  <a:pt x="3274060" y="1339477"/>
                  <a:pt x="3222887" y="1390650"/>
                  <a:pt x="3159762" y="1390650"/>
                </a:cubicBezTo>
                <a:lnTo>
                  <a:pt x="33020" y="1390650"/>
                </a:lnTo>
                <a:cubicBezTo>
                  <a:pt x="14784" y="1390650"/>
                  <a:pt x="0" y="1375866"/>
                  <a:pt x="0" y="1357630"/>
                </a:cubicBezTo>
                <a:lnTo>
                  <a:pt x="0" y="33020"/>
                </a:lnTo>
                <a:cubicBezTo>
                  <a:pt x="0" y="14784"/>
                  <a:pt x="14784" y="0"/>
                  <a:pt x="33020" y="0"/>
                </a:cubicBezTo>
                <a:close/>
              </a:path>
            </a:pathLst>
          </a:custGeom>
          <a:solidFill>
            <a:srgbClr val="0B0F19">
              <a:alpha val="60000"/>
            </a:srgbClr>
          </a:solidFill>
          <a:ln/>
        </p:spPr>
      </p:sp>
      <p:sp>
        <p:nvSpPr>
          <p:cNvPr id="34" name="Shape 31"/>
          <p:cNvSpPr/>
          <p:nvPr/>
        </p:nvSpPr>
        <p:spPr>
          <a:xfrm>
            <a:off x="4465320" y="2607311"/>
            <a:ext cx="33020" cy="1390650"/>
          </a:xfrm>
          <a:custGeom>
            <a:avLst/>
            <a:gdLst/>
            <a:ahLst/>
            <a:cxnLst/>
            <a:rect l="l" t="t" r="r" b="b"/>
            <a:pathLst>
              <a:path w="33020" h="1390650">
                <a:moveTo>
                  <a:pt x="33020" y="0"/>
                </a:moveTo>
                <a:lnTo>
                  <a:pt x="33020" y="0"/>
                </a:lnTo>
                <a:lnTo>
                  <a:pt x="33020" y="1390650"/>
                </a:lnTo>
                <a:lnTo>
                  <a:pt x="33020" y="1390650"/>
                </a:lnTo>
                <a:cubicBezTo>
                  <a:pt x="14784" y="1390650"/>
                  <a:pt x="0" y="1375866"/>
                  <a:pt x="0" y="1357630"/>
                </a:cubicBezTo>
                <a:lnTo>
                  <a:pt x="0" y="33020"/>
                </a:lnTo>
                <a:cubicBezTo>
                  <a:pt x="0" y="14784"/>
                  <a:pt x="14784" y="0"/>
                  <a:pt x="33020" y="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35" name="Shape 32"/>
          <p:cNvSpPr/>
          <p:nvPr/>
        </p:nvSpPr>
        <p:spPr>
          <a:xfrm>
            <a:off x="4668758" y="2807336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56257" y="10716"/>
                </a:moveTo>
                <a:lnTo>
                  <a:pt x="8037" y="10716"/>
                </a:lnTo>
                <a:cubicBezTo>
                  <a:pt x="3583" y="10716"/>
                  <a:pt x="0" y="14299"/>
                  <a:pt x="0" y="18752"/>
                </a:cubicBezTo>
                <a:lnTo>
                  <a:pt x="0" y="66973"/>
                </a:lnTo>
                <a:cubicBezTo>
                  <a:pt x="0" y="70221"/>
                  <a:pt x="1942" y="73168"/>
                  <a:pt x="4956" y="74407"/>
                </a:cubicBezTo>
                <a:cubicBezTo>
                  <a:pt x="7970" y="75646"/>
                  <a:pt x="11419" y="74942"/>
                  <a:pt x="13729" y="72665"/>
                </a:cubicBezTo>
                <a:lnTo>
                  <a:pt x="27124" y="59271"/>
                </a:lnTo>
                <a:lnTo>
                  <a:pt x="53578" y="85725"/>
                </a:lnTo>
                <a:lnTo>
                  <a:pt x="27124" y="112179"/>
                </a:lnTo>
                <a:lnTo>
                  <a:pt x="13729" y="98785"/>
                </a:lnTo>
                <a:cubicBezTo>
                  <a:pt x="11419" y="96474"/>
                  <a:pt x="7970" y="95804"/>
                  <a:pt x="4956" y="97043"/>
                </a:cubicBezTo>
                <a:cubicBezTo>
                  <a:pt x="1942" y="98282"/>
                  <a:pt x="0" y="101229"/>
                  <a:pt x="0" y="104477"/>
                </a:cubicBezTo>
                <a:lnTo>
                  <a:pt x="0" y="152698"/>
                </a:lnTo>
                <a:cubicBezTo>
                  <a:pt x="0" y="157151"/>
                  <a:pt x="3583" y="160734"/>
                  <a:pt x="8037" y="160734"/>
                </a:cubicBezTo>
                <a:lnTo>
                  <a:pt x="56257" y="160734"/>
                </a:lnTo>
                <a:cubicBezTo>
                  <a:pt x="59505" y="160734"/>
                  <a:pt x="62452" y="158792"/>
                  <a:pt x="63691" y="155778"/>
                </a:cubicBezTo>
                <a:cubicBezTo>
                  <a:pt x="64930" y="152765"/>
                  <a:pt x="64260" y="149316"/>
                  <a:pt x="61950" y="147005"/>
                </a:cubicBezTo>
                <a:lnTo>
                  <a:pt x="48555" y="133610"/>
                </a:lnTo>
                <a:lnTo>
                  <a:pt x="75009" y="107156"/>
                </a:lnTo>
                <a:lnTo>
                  <a:pt x="101464" y="133610"/>
                </a:lnTo>
                <a:lnTo>
                  <a:pt x="88069" y="147005"/>
                </a:lnTo>
                <a:cubicBezTo>
                  <a:pt x="85758" y="149316"/>
                  <a:pt x="85089" y="152765"/>
                  <a:pt x="86328" y="155778"/>
                </a:cubicBezTo>
                <a:cubicBezTo>
                  <a:pt x="87567" y="158792"/>
                  <a:pt x="90514" y="160734"/>
                  <a:pt x="93762" y="160734"/>
                </a:cubicBezTo>
                <a:lnTo>
                  <a:pt x="141982" y="160734"/>
                </a:lnTo>
                <a:cubicBezTo>
                  <a:pt x="146436" y="160734"/>
                  <a:pt x="150019" y="157151"/>
                  <a:pt x="150019" y="152698"/>
                </a:cubicBezTo>
                <a:lnTo>
                  <a:pt x="150019" y="104477"/>
                </a:lnTo>
                <a:cubicBezTo>
                  <a:pt x="150019" y="101229"/>
                  <a:pt x="148077" y="98282"/>
                  <a:pt x="145063" y="97043"/>
                </a:cubicBezTo>
                <a:cubicBezTo>
                  <a:pt x="142049" y="95804"/>
                  <a:pt x="138600" y="96474"/>
                  <a:pt x="136289" y="98785"/>
                </a:cubicBezTo>
                <a:lnTo>
                  <a:pt x="122895" y="112179"/>
                </a:lnTo>
                <a:lnTo>
                  <a:pt x="96441" y="85725"/>
                </a:lnTo>
                <a:lnTo>
                  <a:pt x="122895" y="59271"/>
                </a:lnTo>
                <a:lnTo>
                  <a:pt x="136289" y="72665"/>
                </a:lnTo>
                <a:cubicBezTo>
                  <a:pt x="138600" y="74976"/>
                  <a:pt x="142049" y="75646"/>
                  <a:pt x="145063" y="74407"/>
                </a:cubicBezTo>
                <a:cubicBezTo>
                  <a:pt x="148077" y="73168"/>
                  <a:pt x="150019" y="70221"/>
                  <a:pt x="150019" y="66973"/>
                </a:cubicBezTo>
                <a:lnTo>
                  <a:pt x="150019" y="18752"/>
                </a:lnTo>
                <a:cubicBezTo>
                  <a:pt x="150019" y="14299"/>
                  <a:pt x="146436" y="10716"/>
                  <a:pt x="141982" y="10716"/>
                </a:cubicBezTo>
                <a:lnTo>
                  <a:pt x="93762" y="10716"/>
                </a:lnTo>
                <a:cubicBezTo>
                  <a:pt x="90514" y="10716"/>
                  <a:pt x="87567" y="12658"/>
                  <a:pt x="86328" y="15672"/>
                </a:cubicBezTo>
                <a:cubicBezTo>
                  <a:pt x="85089" y="18685"/>
                  <a:pt x="85792" y="22134"/>
                  <a:pt x="88069" y="24445"/>
                </a:cubicBezTo>
                <a:lnTo>
                  <a:pt x="101464" y="37840"/>
                </a:lnTo>
                <a:lnTo>
                  <a:pt x="75009" y="64294"/>
                </a:lnTo>
                <a:lnTo>
                  <a:pt x="48555" y="37840"/>
                </a:lnTo>
                <a:lnTo>
                  <a:pt x="61950" y="24445"/>
                </a:lnTo>
                <a:cubicBezTo>
                  <a:pt x="64260" y="22134"/>
                  <a:pt x="64930" y="18685"/>
                  <a:pt x="63691" y="15672"/>
                </a:cubicBezTo>
                <a:cubicBezTo>
                  <a:pt x="62452" y="12658"/>
                  <a:pt x="59505" y="10716"/>
                  <a:pt x="56257" y="10716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36" name="Text 33"/>
          <p:cNvSpPr/>
          <p:nvPr/>
        </p:nvSpPr>
        <p:spPr>
          <a:xfrm>
            <a:off x="4853305" y="2759711"/>
            <a:ext cx="2819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Multi-University Network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4634230" y="3102611"/>
            <a:ext cx="30289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Expansion to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8B5C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50+ universities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 Cross-domain reputation portability while maintaining isolation.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4465320" y="4112261"/>
            <a:ext cx="3274060" cy="1104900"/>
          </a:xfrm>
          <a:custGeom>
            <a:avLst/>
            <a:gdLst/>
            <a:ahLst/>
            <a:cxnLst/>
            <a:rect l="l" t="t" r="r" b="b"/>
            <a:pathLst>
              <a:path w="3274060" h="1104900">
                <a:moveTo>
                  <a:pt x="33020" y="0"/>
                </a:moveTo>
                <a:lnTo>
                  <a:pt x="3159758" y="0"/>
                </a:lnTo>
                <a:cubicBezTo>
                  <a:pt x="3222885" y="0"/>
                  <a:pt x="3274060" y="51175"/>
                  <a:pt x="3274060" y="114302"/>
                </a:cubicBezTo>
                <a:lnTo>
                  <a:pt x="3274060" y="990598"/>
                </a:lnTo>
                <a:cubicBezTo>
                  <a:pt x="3274060" y="1053725"/>
                  <a:pt x="3222885" y="1104900"/>
                  <a:pt x="3159758" y="1104900"/>
                </a:cubicBezTo>
                <a:lnTo>
                  <a:pt x="33020" y="1104900"/>
                </a:lnTo>
                <a:cubicBezTo>
                  <a:pt x="14784" y="1104900"/>
                  <a:pt x="0" y="1090116"/>
                  <a:pt x="0" y="1071880"/>
                </a:cubicBezTo>
                <a:lnTo>
                  <a:pt x="0" y="33020"/>
                </a:lnTo>
                <a:cubicBezTo>
                  <a:pt x="0" y="14796"/>
                  <a:pt x="14796" y="0"/>
                  <a:pt x="33020" y="0"/>
                </a:cubicBezTo>
                <a:close/>
              </a:path>
            </a:pathLst>
          </a:custGeom>
          <a:solidFill>
            <a:srgbClr val="0B0F19">
              <a:alpha val="60000"/>
            </a:srgbClr>
          </a:solidFill>
          <a:ln/>
        </p:spPr>
      </p:sp>
      <p:sp>
        <p:nvSpPr>
          <p:cNvPr id="39" name="Shape 36"/>
          <p:cNvSpPr/>
          <p:nvPr/>
        </p:nvSpPr>
        <p:spPr>
          <a:xfrm>
            <a:off x="4465320" y="4112261"/>
            <a:ext cx="33020" cy="1104900"/>
          </a:xfrm>
          <a:custGeom>
            <a:avLst/>
            <a:gdLst/>
            <a:ahLst/>
            <a:cxnLst/>
            <a:rect l="l" t="t" r="r" b="b"/>
            <a:pathLst>
              <a:path w="33020" h="1104900">
                <a:moveTo>
                  <a:pt x="33020" y="0"/>
                </a:moveTo>
                <a:lnTo>
                  <a:pt x="33020" y="0"/>
                </a:lnTo>
                <a:lnTo>
                  <a:pt x="33020" y="1104900"/>
                </a:lnTo>
                <a:lnTo>
                  <a:pt x="33020" y="1104900"/>
                </a:lnTo>
                <a:cubicBezTo>
                  <a:pt x="14784" y="1104900"/>
                  <a:pt x="0" y="1090116"/>
                  <a:pt x="0" y="1071880"/>
                </a:cubicBezTo>
                <a:lnTo>
                  <a:pt x="0" y="33020"/>
                </a:lnTo>
                <a:cubicBezTo>
                  <a:pt x="0" y="14784"/>
                  <a:pt x="14784" y="0"/>
                  <a:pt x="33020" y="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40" name="Shape 37"/>
          <p:cNvSpPr/>
          <p:nvPr/>
        </p:nvSpPr>
        <p:spPr>
          <a:xfrm>
            <a:off x="4647327" y="4312286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83046" y="29468"/>
                </a:moveTo>
                <a:lnTo>
                  <a:pt x="109835" y="29468"/>
                </a:lnTo>
                <a:lnTo>
                  <a:pt x="109835" y="45541"/>
                </a:lnTo>
                <a:lnTo>
                  <a:pt x="83046" y="45541"/>
                </a:lnTo>
                <a:lnTo>
                  <a:pt x="83046" y="29468"/>
                </a:lnTo>
                <a:close/>
                <a:moveTo>
                  <a:pt x="80367" y="10716"/>
                </a:moveTo>
                <a:cubicBezTo>
                  <a:pt x="71493" y="10716"/>
                  <a:pt x="64294" y="17915"/>
                  <a:pt x="64294" y="26789"/>
                </a:cubicBezTo>
                <a:lnTo>
                  <a:pt x="64294" y="48220"/>
                </a:lnTo>
                <a:cubicBezTo>
                  <a:pt x="64294" y="57094"/>
                  <a:pt x="71493" y="64294"/>
                  <a:pt x="80367" y="64294"/>
                </a:cubicBezTo>
                <a:lnTo>
                  <a:pt x="85725" y="64294"/>
                </a:lnTo>
                <a:lnTo>
                  <a:pt x="85725" y="75009"/>
                </a:lnTo>
                <a:lnTo>
                  <a:pt x="10716" y="75009"/>
                </a:lnTo>
                <a:cubicBezTo>
                  <a:pt x="4789" y="75009"/>
                  <a:pt x="0" y="79798"/>
                  <a:pt x="0" y="85725"/>
                </a:cubicBezTo>
                <a:cubicBezTo>
                  <a:pt x="0" y="91652"/>
                  <a:pt x="4789" y="96441"/>
                  <a:pt x="10716" y="96441"/>
                </a:cubicBezTo>
                <a:lnTo>
                  <a:pt x="42863" y="96441"/>
                </a:lnTo>
                <a:lnTo>
                  <a:pt x="42863" y="107156"/>
                </a:lnTo>
                <a:lnTo>
                  <a:pt x="37505" y="107156"/>
                </a:lnTo>
                <a:cubicBezTo>
                  <a:pt x="28631" y="107156"/>
                  <a:pt x="21431" y="114356"/>
                  <a:pt x="21431" y="123230"/>
                </a:cubicBezTo>
                <a:lnTo>
                  <a:pt x="21431" y="144661"/>
                </a:lnTo>
                <a:cubicBezTo>
                  <a:pt x="21431" y="153535"/>
                  <a:pt x="28631" y="160734"/>
                  <a:pt x="37505" y="160734"/>
                </a:cubicBezTo>
                <a:lnTo>
                  <a:pt x="69652" y="160734"/>
                </a:lnTo>
                <a:cubicBezTo>
                  <a:pt x="78525" y="160734"/>
                  <a:pt x="85725" y="153535"/>
                  <a:pt x="85725" y="144661"/>
                </a:cubicBezTo>
                <a:lnTo>
                  <a:pt x="85725" y="123230"/>
                </a:lnTo>
                <a:cubicBezTo>
                  <a:pt x="85725" y="114356"/>
                  <a:pt x="78525" y="107156"/>
                  <a:pt x="69652" y="107156"/>
                </a:cubicBezTo>
                <a:lnTo>
                  <a:pt x="64294" y="107156"/>
                </a:lnTo>
                <a:lnTo>
                  <a:pt x="64294" y="96441"/>
                </a:lnTo>
                <a:lnTo>
                  <a:pt x="128588" y="96441"/>
                </a:lnTo>
                <a:lnTo>
                  <a:pt x="128588" y="107156"/>
                </a:lnTo>
                <a:lnTo>
                  <a:pt x="123230" y="107156"/>
                </a:lnTo>
                <a:cubicBezTo>
                  <a:pt x="114356" y="107156"/>
                  <a:pt x="107156" y="114356"/>
                  <a:pt x="107156" y="123230"/>
                </a:cubicBezTo>
                <a:lnTo>
                  <a:pt x="107156" y="144661"/>
                </a:lnTo>
                <a:cubicBezTo>
                  <a:pt x="107156" y="153535"/>
                  <a:pt x="114356" y="160734"/>
                  <a:pt x="123230" y="160734"/>
                </a:cubicBezTo>
                <a:lnTo>
                  <a:pt x="155377" y="160734"/>
                </a:lnTo>
                <a:cubicBezTo>
                  <a:pt x="164250" y="160734"/>
                  <a:pt x="171450" y="153535"/>
                  <a:pt x="171450" y="144661"/>
                </a:cubicBezTo>
                <a:lnTo>
                  <a:pt x="171450" y="123230"/>
                </a:lnTo>
                <a:cubicBezTo>
                  <a:pt x="171450" y="114356"/>
                  <a:pt x="164250" y="107156"/>
                  <a:pt x="155377" y="107156"/>
                </a:cubicBezTo>
                <a:lnTo>
                  <a:pt x="150019" y="107156"/>
                </a:lnTo>
                <a:lnTo>
                  <a:pt x="150019" y="96441"/>
                </a:lnTo>
                <a:lnTo>
                  <a:pt x="182166" y="96441"/>
                </a:lnTo>
                <a:cubicBezTo>
                  <a:pt x="188093" y="96441"/>
                  <a:pt x="192881" y="91652"/>
                  <a:pt x="192881" y="85725"/>
                </a:cubicBezTo>
                <a:cubicBezTo>
                  <a:pt x="192881" y="79798"/>
                  <a:pt x="188093" y="75009"/>
                  <a:pt x="182166" y="75009"/>
                </a:cubicBezTo>
                <a:lnTo>
                  <a:pt x="107156" y="75009"/>
                </a:lnTo>
                <a:lnTo>
                  <a:pt x="107156" y="64294"/>
                </a:lnTo>
                <a:lnTo>
                  <a:pt x="112514" y="64294"/>
                </a:lnTo>
                <a:cubicBezTo>
                  <a:pt x="121388" y="64294"/>
                  <a:pt x="128588" y="57094"/>
                  <a:pt x="128588" y="48220"/>
                </a:cubicBezTo>
                <a:lnTo>
                  <a:pt x="128588" y="26789"/>
                </a:lnTo>
                <a:cubicBezTo>
                  <a:pt x="128588" y="17915"/>
                  <a:pt x="121388" y="10716"/>
                  <a:pt x="112514" y="10716"/>
                </a:cubicBezTo>
                <a:lnTo>
                  <a:pt x="80367" y="10716"/>
                </a:lnTo>
                <a:close/>
                <a:moveTo>
                  <a:pt x="150019" y="125909"/>
                </a:moveTo>
                <a:lnTo>
                  <a:pt x="152698" y="125909"/>
                </a:lnTo>
                <a:lnTo>
                  <a:pt x="152698" y="141982"/>
                </a:lnTo>
                <a:lnTo>
                  <a:pt x="125909" y="141982"/>
                </a:lnTo>
                <a:lnTo>
                  <a:pt x="125909" y="125909"/>
                </a:lnTo>
                <a:lnTo>
                  <a:pt x="150019" y="125909"/>
                </a:lnTo>
                <a:close/>
                <a:moveTo>
                  <a:pt x="64294" y="125909"/>
                </a:moveTo>
                <a:lnTo>
                  <a:pt x="66973" y="125909"/>
                </a:lnTo>
                <a:lnTo>
                  <a:pt x="66973" y="141982"/>
                </a:lnTo>
                <a:lnTo>
                  <a:pt x="40184" y="141982"/>
                </a:lnTo>
                <a:lnTo>
                  <a:pt x="40184" y="125909"/>
                </a:lnTo>
                <a:lnTo>
                  <a:pt x="64294" y="125909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41" name="Text 38"/>
          <p:cNvSpPr/>
          <p:nvPr/>
        </p:nvSpPr>
        <p:spPr>
          <a:xfrm>
            <a:off x="4853305" y="4264661"/>
            <a:ext cx="2819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Network Effects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4577080" y="4607561"/>
            <a:ext cx="15525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8B5C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500K+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4605655" y="4912361"/>
            <a:ext cx="14954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Total Users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6093460" y="4607561"/>
            <a:ext cx="15525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8B5C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25</a:t>
            </a: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6122035" y="4912361"/>
            <a:ext cx="14954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Universities</a:t>
            </a: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>
            <a:off x="5674360" y="5331461"/>
            <a:ext cx="847725" cy="342900"/>
          </a:xfrm>
          <a:custGeom>
            <a:avLst/>
            <a:gdLst/>
            <a:ahLst/>
            <a:cxnLst/>
            <a:rect l="l" t="t" r="r" b="b"/>
            <a:pathLst>
              <a:path w="847725" h="342900">
                <a:moveTo>
                  <a:pt x="171450" y="0"/>
                </a:moveTo>
                <a:lnTo>
                  <a:pt x="676275" y="0"/>
                </a:lnTo>
                <a:cubicBezTo>
                  <a:pt x="770901" y="0"/>
                  <a:pt x="847725" y="76824"/>
                  <a:pt x="847725" y="171450"/>
                </a:cubicBezTo>
                <a:lnTo>
                  <a:pt x="847725" y="171450"/>
                </a:lnTo>
                <a:cubicBezTo>
                  <a:pt x="847725" y="266076"/>
                  <a:pt x="770901" y="342900"/>
                  <a:pt x="676275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</p:sp>
      <p:sp>
        <p:nvSpPr>
          <p:cNvPr id="47" name="Text 44"/>
          <p:cNvSpPr/>
          <p:nvPr/>
        </p:nvSpPr>
        <p:spPr>
          <a:xfrm>
            <a:off x="5641023" y="5331461"/>
            <a:ext cx="914400" cy="3429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8B5C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Q4 2025</a:t>
            </a:r>
            <a:endParaRPr lang="en-US" sz="1600" dirty="0"/>
          </a:p>
        </p:txBody>
      </p:sp>
      <p:sp>
        <p:nvSpPr>
          <p:cNvPr id="48" name="Shape 45"/>
          <p:cNvSpPr/>
          <p:nvPr/>
        </p:nvSpPr>
        <p:spPr>
          <a:xfrm>
            <a:off x="8110855" y="1722755"/>
            <a:ext cx="3693160" cy="4150360"/>
          </a:xfrm>
          <a:custGeom>
            <a:avLst/>
            <a:gdLst/>
            <a:ahLst/>
            <a:cxnLst/>
            <a:rect l="l" t="t" r="r" b="b"/>
            <a:pathLst>
              <a:path w="3693160" h="4150360">
                <a:moveTo>
                  <a:pt x="152417" y="0"/>
                </a:moveTo>
                <a:lnTo>
                  <a:pt x="3540743" y="0"/>
                </a:lnTo>
                <a:cubicBezTo>
                  <a:pt x="3624921" y="0"/>
                  <a:pt x="3693160" y="68239"/>
                  <a:pt x="3693160" y="152417"/>
                </a:cubicBezTo>
                <a:lnTo>
                  <a:pt x="3693160" y="3997943"/>
                </a:lnTo>
                <a:cubicBezTo>
                  <a:pt x="3693160" y="4082121"/>
                  <a:pt x="3624921" y="4150360"/>
                  <a:pt x="3540743" y="4150360"/>
                </a:cubicBezTo>
                <a:lnTo>
                  <a:pt x="152417" y="4150360"/>
                </a:lnTo>
                <a:cubicBezTo>
                  <a:pt x="68239" y="4150360"/>
                  <a:pt x="0" y="4082121"/>
                  <a:pt x="0" y="3997943"/>
                </a:cubicBezTo>
                <a:lnTo>
                  <a:pt x="0" y="152417"/>
                </a:lnTo>
                <a:cubicBezTo>
                  <a:pt x="0" y="68296"/>
                  <a:pt x="68296" y="0"/>
                  <a:pt x="152417" y="0"/>
                </a:cubicBezTo>
                <a:close/>
              </a:path>
            </a:pathLst>
          </a:custGeom>
          <a:gradFill rotWithShape="1" flip="none">
            <a:gsLst>
              <a:gs pos="0">
                <a:srgbClr val="22D3EE">
                  <a:alpha val="20000"/>
                </a:srgbClr>
              </a:gs>
              <a:gs pos="100000">
                <a:srgbClr val="22D3EE">
                  <a:alpha val="5000"/>
                </a:srgbClr>
              </a:gs>
            </a:gsLst>
            <a:lin ang="2700000" scaled="1"/>
          </a:gradFill>
          <a:ln w="22013">
            <a:solidFill>
              <a:srgbClr val="22D3EE">
                <a:alpha val="50196"/>
              </a:srgbClr>
            </a:solidFill>
            <a:prstDash val="solid"/>
          </a:ln>
        </p:spPr>
      </p:sp>
      <p:sp>
        <p:nvSpPr>
          <p:cNvPr id="49" name="Shape 46"/>
          <p:cNvSpPr/>
          <p:nvPr/>
        </p:nvSpPr>
        <p:spPr>
          <a:xfrm>
            <a:off x="8309610" y="192151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rotWithShape="1" flip="none">
            <a:gsLst>
              <a:gs pos="0">
                <a:srgbClr val="22D3EE"/>
              </a:gs>
              <a:gs pos="100000">
                <a:srgbClr val="0891B2"/>
              </a:gs>
            </a:gsLst>
            <a:lin ang="2700000" scaled="1"/>
          </a:gradFill>
          <a:ln/>
        </p:spPr>
      </p:sp>
      <p:sp>
        <p:nvSpPr>
          <p:cNvPr id="50" name="Text 47"/>
          <p:cNvSpPr/>
          <p:nvPr/>
        </p:nvSpPr>
        <p:spPr>
          <a:xfrm>
            <a:off x="8431213" y="2035811"/>
            <a:ext cx="400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51" name="Text 48"/>
          <p:cNvSpPr/>
          <p:nvPr/>
        </p:nvSpPr>
        <p:spPr>
          <a:xfrm>
            <a:off x="8957310" y="1940561"/>
            <a:ext cx="952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Phase 3</a:t>
            </a:r>
            <a:endParaRPr lang="en-US" sz="1600" dirty="0"/>
          </a:p>
        </p:txBody>
      </p:sp>
      <p:sp>
        <p:nvSpPr>
          <p:cNvPr id="52" name="Text 49"/>
          <p:cNvSpPr/>
          <p:nvPr/>
        </p:nvSpPr>
        <p:spPr>
          <a:xfrm>
            <a:off x="8957310" y="2245361"/>
            <a:ext cx="904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2D3E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Global Scale</a:t>
            </a: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8326120" y="2607311"/>
            <a:ext cx="3274060" cy="1390650"/>
          </a:xfrm>
          <a:custGeom>
            <a:avLst/>
            <a:gdLst/>
            <a:ahLst/>
            <a:cxnLst/>
            <a:rect l="l" t="t" r="r" b="b"/>
            <a:pathLst>
              <a:path w="3274060" h="1390650">
                <a:moveTo>
                  <a:pt x="33020" y="0"/>
                </a:moveTo>
                <a:lnTo>
                  <a:pt x="3159762" y="0"/>
                </a:lnTo>
                <a:cubicBezTo>
                  <a:pt x="3222887" y="0"/>
                  <a:pt x="3274060" y="51173"/>
                  <a:pt x="3274060" y="114298"/>
                </a:cubicBezTo>
                <a:lnTo>
                  <a:pt x="3274060" y="1276352"/>
                </a:lnTo>
                <a:cubicBezTo>
                  <a:pt x="3274060" y="1339477"/>
                  <a:pt x="3222887" y="1390650"/>
                  <a:pt x="3159762" y="1390650"/>
                </a:cubicBezTo>
                <a:lnTo>
                  <a:pt x="33020" y="1390650"/>
                </a:lnTo>
                <a:cubicBezTo>
                  <a:pt x="14784" y="1390650"/>
                  <a:pt x="0" y="1375866"/>
                  <a:pt x="0" y="1357630"/>
                </a:cubicBezTo>
                <a:lnTo>
                  <a:pt x="0" y="33020"/>
                </a:lnTo>
                <a:cubicBezTo>
                  <a:pt x="0" y="14784"/>
                  <a:pt x="14784" y="0"/>
                  <a:pt x="33020" y="0"/>
                </a:cubicBezTo>
                <a:close/>
              </a:path>
            </a:pathLst>
          </a:custGeom>
          <a:solidFill>
            <a:srgbClr val="0B0F19">
              <a:alpha val="60000"/>
            </a:srgbClr>
          </a:solidFill>
          <a:ln/>
        </p:spPr>
      </p:sp>
      <p:sp>
        <p:nvSpPr>
          <p:cNvPr id="54" name="Shape 51"/>
          <p:cNvSpPr/>
          <p:nvPr/>
        </p:nvSpPr>
        <p:spPr>
          <a:xfrm>
            <a:off x="8326120" y="2607311"/>
            <a:ext cx="33020" cy="1390650"/>
          </a:xfrm>
          <a:custGeom>
            <a:avLst/>
            <a:gdLst/>
            <a:ahLst/>
            <a:cxnLst/>
            <a:rect l="l" t="t" r="r" b="b"/>
            <a:pathLst>
              <a:path w="33020" h="1390650">
                <a:moveTo>
                  <a:pt x="33020" y="0"/>
                </a:moveTo>
                <a:lnTo>
                  <a:pt x="33020" y="0"/>
                </a:lnTo>
                <a:lnTo>
                  <a:pt x="33020" y="1390650"/>
                </a:lnTo>
                <a:lnTo>
                  <a:pt x="33020" y="1390650"/>
                </a:lnTo>
                <a:cubicBezTo>
                  <a:pt x="14784" y="1390650"/>
                  <a:pt x="0" y="1375866"/>
                  <a:pt x="0" y="1357630"/>
                </a:cubicBezTo>
                <a:lnTo>
                  <a:pt x="0" y="33020"/>
                </a:lnTo>
                <a:cubicBezTo>
                  <a:pt x="0" y="14784"/>
                  <a:pt x="14784" y="0"/>
                  <a:pt x="33020" y="0"/>
                </a:cubicBez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55" name="Shape 52"/>
          <p:cNvSpPr/>
          <p:nvPr/>
        </p:nvSpPr>
        <p:spPr>
          <a:xfrm>
            <a:off x="8518843" y="280733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17838" y="93762"/>
                </a:moveTo>
                <a:lnTo>
                  <a:pt x="53913" y="93762"/>
                </a:lnTo>
                <a:cubicBezTo>
                  <a:pt x="54884" y="115360"/>
                  <a:pt x="59673" y="135251"/>
                  <a:pt x="66470" y="149818"/>
                </a:cubicBezTo>
                <a:cubicBezTo>
                  <a:pt x="70288" y="158022"/>
                  <a:pt x="74407" y="163815"/>
                  <a:pt x="78224" y="167365"/>
                </a:cubicBezTo>
                <a:cubicBezTo>
                  <a:pt x="81975" y="170881"/>
                  <a:pt x="84553" y="171450"/>
                  <a:pt x="85892" y="171450"/>
                </a:cubicBezTo>
                <a:cubicBezTo>
                  <a:pt x="87232" y="171450"/>
                  <a:pt x="89810" y="170881"/>
                  <a:pt x="93561" y="167365"/>
                </a:cubicBezTo>
                <a:cubicBezTo>
                  <a:pt x="97378" y="163815"/>
                  <a:pt x="101497" y="157988"/>
                  <a:pt x="105315" y="149818"/>
                </a:cubicBezTo>
                <a:cubicBezTo>
                  <a:pt x="112112" y="135251"/>
                  <a:pt x="116901" y="115360"/>
                  <a:pt x="117872" y="93762"/>
                </a:cubicBezTo>
                <a:close/>
                <a:moveTo>
                  <a:pt x="53880" y="77688"/>
                </a:moveTo>
                <a:lnTo>
                  <a:pt x="117805" y="77688"/>
                </a:lnTo>
                <a:cubicBezTo>
                  <a:pt x="116867" y="56090"/>
                  <a:pt x="112079" y="36199"/>
                  <a:pt x="105281" y="21632"/>
                </a:cubicBezTo>
                <a:cubicBezTo>
                  <a:pt x="101464" y="13462"/>
                  <a:pt x="97345" y="7635"/>
                  <a:pt x="93527" y="4085"/>
                </a:cubicBezTo>
                <a:cubicBezTo>
                  <a:pt x="89777" y="569"/>
                  <a:pt x="87198" y="0"/>
                  <a:pt x="85859" y="0"/>
                </a:cubicBezTo>
                <a:cubicBezTo>
                  <a:pt x="84519" y="0"/>
                  <a:pt x="81941" y="569"/>
                  <a:pt x="78191" y="4085"/>
                </a:cubicBezTo>
                <a:cubicBezTo>
                  <a:pt x="74373" y="7635"/>
                  <a:pt x="70254" y="13462"/>
                  <a:pt x="66437" y="21632"/>
                </a:cubicBezTo>
                <a:cubicBezTo>
                  <a:pt x="59639" y="36199"/>
                  <a:pt x="54851" y="56090"/>
                  <a:pt x="53880" y="77688"/>
                </a:cubicBezTo>
                <a:close/>
                <a:moveTo>
                  <a:pt x="37806" y="77688"/>
                </a:moveTo>
                <a:cubicBezTo>
                  <a:pt x="38978" y="49024"/>
                  <a:pt x="46379" y="22402"/>
                  <a:pt x="57195" y="4922"/>
                </a:cubicBezTo>
                <a:cubicBezTo>
                  <a:pt x="26354" y="15839"/>
                  <a:pt x="3650" y="43934"/>
                  <a:pt x="502" y="77688"/>
                </a:cubicBezTo>
                <a:lnTo>
                  <a:pt x="37806" y="77688"/>
                </a:lnTo>
                <a:close/>
                <a:moveTo>
                  <a:pt x="502" y="93762"/>
                </a:moveTo>
                <a:cubicBezTo>
                  <a:pt x="3650" y="127516"/>
                  <a:pt x="26354" y="155611"/>
                  <a:pt x="57195" y="166528"/>
                </a:cubicBezTo>
                <a:cubicBezTo>
                  <a:pt x="46379" y="149048"/>
                  <a:pt x="38978" y="122426"/>
                  <a:pt x="37806" y="93762"/>
                </a:cubicBezTo>
                <a:lnTo>
                  <a:pt x="502" y="93762"/>
                </a:lnTo>
                <a:close/>
                <a:moveTo>
                  <a:pt x="133912" y="93762"/>
                </a:moveTo>
                <a:cubicBezTo>
                  <a:pt x="132740" y="122426"/>
                  <a:pt x="125339" y="149048"/>
                  <a:pt x="114523" y="166528"/>
                </a:cubicBezTo>
                <a:cubicBezTo>
                  <a:pt x="145364" y="155577"/>
                  <a:pt x="168068" y="127516"/>
                  <a:pt x="171216" y="93762"/>
                </a:cubicBezTo>
                <a:lnTo>
                  <a:pt x="133912" y="93762"/>
                </a:lnTo>
                <a:close/>
                <a:moveTo>
                  <a:pt x="171216" y="77688"/>
                </a:moveTo>
                <a:cubicBezTo>
                  <a:pt x="168068" y="43934"/>
                  <a:pt x="145364" y="15839"/>
                  <a:pt x="114523" y="4922"/>
                </a:cubicBezTo>
                <a:cubicBezTo>
                  <a:pt x="125339" y="22402"/>
                  <a:pt x="132740" y="49024"/>
                  <a:pt x="133912" y="77688"/>
                </a:cubicBezTo>
                <a:lnTo>
                  <a:pt x="171216" y="77688"/>
                </a:ln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56" name="Text 53"/>
          <p:cNvSpPr/>
          <p:nvPr/>
        </p:nvSpPr>
        <p:spPr>
          <a:xfrm>
            <a:off x="8714105" y="2759711"/>
            <a:ext cx="2819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Beyond Academia</a:t>
            </a:r>
            <a:endParaRPr lang="en-US" sz="1600" dirty="0"/>
          </a:p>
        </p:txBody>
      </p:sp>
      <p:sp>
        <p:nvSpPr>
          <p:cNvPr id="57" name="Text 54"/>
          <p:cNvSpPr/>
          <p:nvPr/>
        </p:nvSpPr>
        <p:spPr>
          <a:xfrm>
            <a:off x="8495030" y="3102611"/>
            <a:ext cx="30289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22D3E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future of decentralized news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 Expand to corporate, government, and civic contexts.</a:t>
            </a:r>
            <a:endParaRPr lang="en-US" sz="1600" dirty="0"/>
          </a:p>
        </p:txBody>
      </p:sp>
      <p:sp>
        <p:nvSpPr>
          <p:cNvPr id="58" name="Shape 55"/>
          <p:cNvSpPr/>
          <p:nvPr/>
        </p:nvSpPr>
        <p:spPr>
          <a:xfrm>
            <a:off x="8326120" y="4112261"/>
            <a:ext cx="3274060" cy="1104900"/>
          </a:xfrm>
          <a:custGeom>
            <a:avLst/>
            <a:gdLst/>
            <a:ahLst/>
            <a:cxnLst/>
            <a:rect l="l" t="t" r="r" b="b"/>
            <a:pathLst>
              <a:path w="3274060" h="1104900">
                <a:moveTo>
                  <a:pt x="33020" y="0"/>
                </a:moveTo>
                <a:lnTo>
                  <a:pt x="3159758" y="0"/>
                </a:lnTo>
                <a:cubicBezTo>
                  <a:pt x="3222885" y="0"/>
                  <a:pt x="3274060" y="51175"/>
                  <a:pt x="3274060" y="114302"/>
                </a:cubicBezTo>
                <a:lnTo>
                  <a:pt x="3274060" y="990598"/>
                </a:lnTo>
                <a:cubicBezTo>
                  <a:pt x="3274060" y="1053725"/>
                  <a:pt x="3222885" y="1104900"/>
                  <a:pt x="3159758" y="1104900"/>
                </a:cubicBezTo>
                <a:lnTo>
                  <a:pt x="33020" y="1104900"/>
                </a:lnTo>
                <a:cubicBezTo>
                  <a:pt x="14784" y="1104900"/>
                  <a:pt x="0" y="1090116"/>
                  <a:pt x="0" y="1071880"/>
                </a:cubicBezTo>
                <a:lnTo>
                  <a:pt x="0" y="33020"/>
                </a:lnTo>
                <a:cubicBezTo>
                  <a:pt x="0" y="14796"/>
                  <a:pt x="14796" y="0"/>
                  <a:pt x="33020" y="0"/>
                </a:cubicBezTo>
                <a:close/>
              </a:path>
            </a:pathLst>
          </a:custGeom>
          <a:solidFill>
            <a:srgbClr val="0B0F19">
              <a:alpha val="60000"/>
            </a:srgbClr>
          </a:solidFill>
          <a:ln/>
        </p:spPr>
      </p:sp>
      <p:sp>
        <p:nvSpPr>
          <p:cNvPr id="59" name="Shape 56"/>
          <p:cNvSpPr/>
          <p:nvPr/>
        </p:nvSpPr>
        <p:spPr>
          <a:xfrm>
            <a:off x="8326120" y="4112261"/>
            <a:ext cx="33020" cy="1104900"/>
          </a:xfrm>
          <a:custGeom>
            <a:avLst/>
            <a:gdLst/>
            <a:ahLst/>
            <a:cxnLst/>
            <a:rect l="l" t="t" r="r" b="b"/>
            <a:pathLst>
              <a:path w="33020" h="1104900">
                <a:moveTo>
                  <a:pt x="33020" y="0"/>
                </a:moveTo>
                <a:lnTo>
                  <a:pt x="33020" y="0"/>
                </a:lnTo>
                <a:lnTo>
                  <a:pt x="33020" y="1104900"/>
                </a:lnTo>
                <a:lnTo>
                  <a:pt x="33020" y="1104900"/>
                </a:lnTo>
                <a:cubicBezTo>
                  <a:pt x="14784" y="1104900"/>
                  <a:pt x="0" y="1090116"/>
                  <a:pt x="0" y="1071880"/>
                </a:cubicBezTo>
                <a:lnTo>
                  <a:pt x="0" y="33020"/>
                </a:lnTo>
                <a:cubicBezTo>
                  <a:pt x="0" y="14784"/>
                  <a:pt x="14784" y="0"/>
                  <a:pt x="33020" y="0"/>
                </a:cubicBez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60" name="Shape 57"/>
          <p:cNvSpPr/>
          <p:nvPr/>
        </p:nvSpPr>
        <p:spPr>
          <a:xfrm>
            <a:off x="8518843" y="431228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2863" y="107156"/>
                </a:moveTo>
                <a:lnTo>
                  <a:pt x="8204" y="107156"/>
                </a:lnTo>
                <a:cubicBezTo>
                  <a:pt x="-134" y="107156"/>
                  <a:pt x="-5257" y="98081"/>
                  <a:pt x="-971" y="90915"/>
                </a:cubicBezTo>
                <a:lnTo>
                  <a:pt x="16743" y="61380"/>
                </a:lnTo>
                <a:cubicBezTo>
                  <a:pt x="19656" y="56525"/>
                  <a:pt x="24880" y="53578"/>
                  <a:pt x="30540" y="53578"/>
                </a:cubicBezTo>
                <a:lnTo>
                  <a:pt x="62352" y="53578"/>
                </a:lnTo>
                <a:cubicBezTo>
                  <a:pt x="87835" y="10414"/>
                  <a:pt x="125842" y="8238"/>
                  <a:pt x="151258" y="11955"/>
                </a:cubicBezTo>
                <a:cubicBezTo>
                  <a:pt x="155544" y="12591"/>
                  <a:pt x="158893" y="15939"/>
                  <a:pt x="159495" y="20192"/>
                </a:cubicBezTo>
                <a:cubicBezTo>
                  <a:pt x="163212" y="45608"/>
                  <a:pt x="161036" y="83615"/>
                  <a:pt x="117872" y="109098"/>
                </a:cubicBezTo>
                <a:lnTo>
                  <a:pt x="117872" y="140910"/>
                </a:lnTo>
                <a:cubicBezTo>
                  <a:pt x="117872" y="146570"/>
                  <a:pt x="114925" y="151794"/>
                  <a:pt x="110070" y="154707"/>
                </a:cubicBezTo>
                <a:lnTo>
                  <a:pt x="80535" y="172421"/>
                </a:lnTo>
                <a:cubicBezTo>
                  <a:pt x="73402" y="176707"/>
                  <a:pt x="64294" y="171550"/>
                  <a:pt x="64294" y="163246"/>
                </a:cubicBezTo>
                <a:lnTo>
                  <a:pt x="64294" y="128588"/>
                </a:lnTo>
                <a:cubicBezTo>
                  <a:pt x="64294" y="116767"/>
                  <a:pt x="54683" y="107156"/>
                  <a:pt x="42863" y="107156"/>
                </a:cubicBezTo>
                <a:lnTo>
                  <a:pt x="42829" y="107156"/>
                </a:lnTo>
                <a:close/>
                <a:moveTo>
                  <a:pt x="133945" y="53578"/>
                </a:moveTo>
                <a:cubicBezTo>
                  <a:pt x="133945" y="44707"/>
                  <a:pt x="126743" y="37505"/>
                  <a:pt x="117872" y="37505"/>
                </a:cubicBezTo>
                <a:cubicBezTo>
                  <a:pt x="109001" y="37505"/>
                  <a:pt x="101798" y="44707"/>
                  <a:pt x="101798" y="53578"/>
                </a:cubicBezTo>
                <a:cubicBezTo>
                  <a:pt x="101798" y="62449"/>
                  <a:pt x="109001" y="69652"/>
                  <a:pt x="117872" y="69652"/>
                </a:cubicBezTo>
                <a:cubicBezTo>
                  <a:pt x="126743" y="69652"/>
                  <a:pt x="133945" y="62449"/>
                  <a:pt x="133945" y="53578"/>
                </a:cubicBezTo>
                <a:close/>
              </a:path>
            </a:pathLst>
          </a:custGeom>
          <a:solidFill>
            <a:srgbClr val="22D3EE"/>
          </a:solidFill>
          <a:ln/>
        </p:spPr>
      </p:sp>
      <p:sp>
        <p:nvSpPr>
          <p:cNvPr id="61" name="Text 58"/>
          <p:cNvSpPr/>
          <p:nvPr/>
        </p:nvSpPr>
        <p:spPr>
          <a:xfrm>
            <a:off x="8714105" y="4264661"/>
            <a:ext cx="2819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Vision Metrics</a:t>
            </a:r>
            <a:endParaRPr lang="en-US" sz="1600" dirty="0"/>
          </a:p>
        </p:txBody>
      </p:sp>
      <p:sp>
        <p:nvSpPr>
          <p:cNvPr id="62" name="Text 59"/>
          <p:cNvSpPr/>
          <p:nvPr/>
        </p:nvSpPr>
        <p:spPr>
          <a:xfrm>
            <a:off x="8437880" y="4607561"/>
            <a:ext cx="15525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22D3E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10M+</a:t>
            </a:r>
            <a:endParaRPr lang="en-US" sz="1600" dirty="0"/>
          </a:p>
        </p:txBody>
      </p:sp>
      <p:sp>
        <p:nvSpPr>
          <p:cNvPr id="63" name="Text 60"/>
          <p:cNvSpPr/>
          <p:nvPr/>
        </p:nvSpPr>
        <p:spPr>
          <a:xfrm>
            <a:off x="8466455" y="4912361"/>
            <a:ext cx="14954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Global Users</a:t>
            </a:r>
            <a:endParaRPr lang="en-US" sz="1600" dirty="0"/>
          </a:p>
        </p:txBody>
      </p:sp>
      <p:sp>
        <p:nvSpPr>
          <p:cNvPr id="64" name="Text 61"/>
          <p:cNvSpPr/>
          <p:nvPr/>
        </p:nvSpPr>
        <p:spPr>
          <a:xfrm>
            <a:off x="9954260" y="4607561"/>
            <a:ext cx="15525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22D3E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100+</a:t>
            </a:r>
            <a:endParaRPr lang="en-US" sz="1600" dirty="0"/>
          </a:p>
        </p:txBody>
      </p:sp>
      <p:sp>
        <p:nvSpPr>
          <p:cNvPr id="65" name="Text 62"/>
          <p:cNvSpPr/>
          <p:nvPr/>
        </p:nvSpPr>
        <p:spPr>
          <a:xfrm>
            <a:off x="9982835" y="4912361"/>
            <a:ext cx="14954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Communities</a:t>
            </a:r>
            <a:endParaRPr lang="en-US" sz="1600" dirty="0"/>
          </a:p>
        </p:txBody>
      </p:sp>
      <p:sp>
        <p:nvSpPr>
          <p:cNvPr id="66" name="Shape 63"/>
          <p:cNvSpPr/>
          <p:nvPr/>
        </p:nvSpPr>
        <p:spPr>
          <a:xfrm>
            <a:off x="9600883" y="5331461"/>
            <a:ext cx="714375" cy="342900"/>
          </a:xfrm>
          <a:custGeom>
            <a:avLst/>
            <a:gdLst/>
            <a:ahLst/>
            <a:cxnLst/>
            <a:rect l="l" t="t" r="r" b="b"/>
            <a:pathLst>
              <a:path w="714375" h="342900">
                <a:moveTo>
                  <a:pt x="171450" y="0"/>
                </a:moveTo>
                <a:lnTo>
                  <a:pt x="542925" y="0"/>
                </a:lnTo>
                <a:cubicBezTo>
                  <a:pt x="637551" y="0"/>
                  <a:pt x="714375" y="76824"/>
                  <a:pt x="714375" y="171450"/>
                </a:cubicBezTo>
                <a:lnTo>
                  <a:pt x="714375" y="171450"/>
                </a:lnTo>
                <a:cubicBezTo>
                  <a:pt x="714375" y="266076"/>
                  <a:pt x="637551" y="342900"/>
                  <a:pt x="542925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22D3EE">
              <a:alpha val="20000"/>
            </a:srgbClr>
          </a:solidFill>
          <a:ln/>
        </p:spPr>
      </p:sp>
      <p:sp>
        <p:nvSpPr>
          <p:cNvPr id="67" name="Text 64"/>
          <p:cNvSpPr/>
          <p:nvPr/>
        </p:nvSpPr>
        <p:spPr>
          <a:xfrm>
            <a:off x="9567545" y="5331461"/>
            <a:ext cx="781050" cy="3429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22D3E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2026+</a:t>
            </a:r>
            <a:endParaRPr lang="en-US" sz="1600" dirty="0"/>
          </a:p>
        </p:txBody>
      </p:sp>
      <p:sp>
        <p:nvSpPr>
          <p:cNvPr id="68" name="Shape 65"/>
          <p:cNvSpPr/>
          <p:nvPr/>
        </p:nvSpPr>
        <p:spPr>
          <a:xfrm>
            <a:off x="385128" y="6037899"/>
            <a:ext cx="11419205" cy="770255"/>
          </a:xfrm>
          <a:custGeom>
            <a:avLst/>
            <a:gdLst/>
            <a:ahLst/>
            <a:cxnLst/>
            <a:rect l="l" t="t" r="r" b="b"/>
            <a:pathLst>
              <a:path w="11419205" h="770255">
                <a:moveTo>
                  <a:pt x="114298" y="0"/>
                </a:moveTo>
                <a:lnTo>
                  <a:pt x="11304907" y="0"/>
                </a:lnTo>
                <a:cubicBezTo>
                  <a:pt x="11368032" y="0"/>
                  <a:pt x="11419205" y="51173"/>
                  <a:pt x="11419205" y="114298"/>
                </a:cubicBezTo>
                <a:lnTo>
                  <a:pt x="11419205" y="655957"/>
                </a:lnTo>
                <a:cubicBezTo>
                  <a:pt x="11419205" y="719082"/>
                  <a:pt x="11368032" y="770255"/>
                  <a:pt x="11304907" y="770255"/>
                </a:cubicBezTo>
                <a:lnTo>
                  <a:pt x="114298" y="770255"/>
                </a:lnTo>
                <a:cubicBezTo>
                  <a:pt x="51215" y="770255"/>
                  <a:pt x="0" y="719040"/>
                  <a:pt x="0" y="65595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gradFill rotWithShape="1" flip="none">
            <a:gsLst>
              <a:gs pos="0">
                <a:srgbClr val="3B82F6">
                  <a:alpha val="10000"/>
                </a:srgbClr>
              </a:gs>
              <a:gs pos="50000">
                <a:srgbClr val="8B5CF6">
                  <a:alpha val="10000"/>
                </a:srgbClr>
              </a:gs>
              <a:gs pos="100000">
                <a:srgbClr val="22D3EE">
                  <a:alpha val="10000"/>
                </a:srgbClr>
              </a:gs>
            </a:gsLst>
            <a:lin ang="0" scaled="1"/>
          </a:gradFill>
          <a:ln w="11007">
            <a:solidFill>
              <a:srgbClr val="3B82F6">
                <a:alpha val="30196"/>
              </a:srgbClr>
            </a:solidFill>
            <a:prstDash val="solid"/>
          </a:ln>
        </p:spPr>
      </p:sp>
      <p:sp>
        <p:nvSpPr>
          <p:cNvPr id="69" name="Shape 66"/>
          <p:cNvSpPr/>
          <p:nvPr/>
        </p:nvSpPr>
        <p:spPr>
          <a:xfrm>
            <a:off x="541655" y="6194427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</p:sp>
      <p:sp>
        <p:nvSpPr>
          <p:cNvPr id="70" name="Shape 67"/>
          <p:cNvSpPr/>
          <p:nvPr/>
        </p:nvSpPr>
        <p:spPr>
          <a:xfrm>
            <a:off x="698818" y="6327777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71" name="Text 68"/>
          <p:cNvSpPr/>
          <p:nvPr/>
        </p:nvSpPr>
        <p:spPr>
          <a:xfrm>
            <a:off x="1151255" y="6194427"/>
            <a:ext cx="3590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The Ultimate Vision</a:t>
            </a:r>
            <a:endParaRPr lang="en-US" sz="1600" dirty="0"/>
          </a:p>
        </p:txBody>
      </p:sp>
      <p:sp>
        <p:nvSpPr>
          <p:cNvPr id="72" name="Text 69"/>
          <p:cNvSpPr/>
          <p:nvPr/>
        </p:nvSpPr>
        <p:spPr>
          <a:xfrm>
            <a:off x="1151255" y="6461127"/>
            <a:ext cx="3571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 world where truth is determined by evidence, not authority</a:t>
            </a:r>
            <a:endParaRPr lang="en-US" sz="1600" dirty="0"/>
          </a:p>
        </p:txBody>
      </p:sp>
      <p:sp>
        <p:nvSpPr>
          <p:cNvPr id="73" name="Shape 70"/>
          <p:cNvSpPr/>
          <p:nvPr/>
        </p:nvSpPr>
        <p:spPr>
          <a:xfrm>
            <a:off x="8350091" y="6251577"/>
            <a:ext cx="876300" cy="342900"/>
          </a:xfrm>
          <a:custGeom>
            <a:avLst/>
            <a:gdLst/>
            <a:ahLst/>
            <a:cxnLst/>
            <a:rect l="l" t="t" r="r" b="b"/>
            <a:pathLst>
              <a:path w="876300" h="342900">
                <a:moveTo>
                  <a:pt x="76199" y="0"/>
                </a:moveTo>
                <a:lnTo>
                  <a:pt x="800101" y="0"/>
                </a:lnTo>
                <a:cubicBezTo>
                  <a:pt x="842184" y="0"/>
                  <a:pt x="876300" y="34116"/>
                  <a:pt x="876300" y="76199"/>
                </a:cubicBezTo>
                <a:lnTo>
                  <a:pt x="876300" y="266701"/>
                </a:lnTo>
                <a:cubicBezTo>
                  <a:pt x="876300" y="308784"/>
                  <a:pt x="842184" y="342900"/>
                  <a:pt x="80010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</p:sp>
      <p:sp>
        <p:nvSpPr>
          <p:cNvPr id="74" name="Text 71"/>
          <p:cNvSpPr/>
          <p:nvPr/>
        </p:nvSpPr>
        <p:spPr>
          <a:xfrm>
            <a:off x="8350091" y="6251577"/>
            <a:ext cx="942975" cy="3429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B82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Trustless</a:t>
            </a:r>
            <a:endParaRPr lang="en-US" sz="1600" dirty="0"/>
          </a:p>
        </p:txBody>
      </p:sp>
      <p:sp>
        <p:nvSpPr>
          <p:cNvPr id="75" name="Shape 72"/>
          <p:cNvSpPr/>
          <p:nvPr/>
        </p:nvSpPr>
        <p:spPr>
          <a:xfrm>
            <a:off x="9336881" y="6251577"/>
            <a:ext cx="1047750" cy="342900"/>
          </a:xfrm>
          <a:custGeom>
            <a:avLst/>
            <a:gdLst/>
            <a:ahLst/>
            <a:cxnLst/>
            <a:rect l="l" t="t" r="r" b="b"/>
            <a:pathLst>
              <a:path w="1047750" h="342900">
                <a:moveTo>
                  <a:pt x="76199" y="0"/>
                </a:moveTo>
                <a:lnTo>
                  <a:pt x="971551" y="0"/>
                </a:lnTo>
                <a:cubicBezTo>
                  <a:pt x="1013634" y="0"/>
                  <a:pt x="1047750" y="34116"/>
                  <a:pt x="1047750" y="76199"/>
                </a:cubicBezTo>
                <a:lnTo>
                  <a:pt x="1047750" y="266701"/>
                </a:lnTo>
                <a:cubicBezTo>
                  <a:pt x="1047750" y="308784"/>
                  <a:pt x="1013634" y="342900"/>
                  <a:pt x="97155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</p:sp>
      <p:sp>
        <p:nvSpPr>
          <p:cNvPr id="76" name="Text 73"/>
          <p:cNvSpPr/>
          <p:nvPr/>
        </p:nvSpPr>
        <p:spPr>
          <a:xfrm>
            <a:off x="9336881" y="6251577"/>
            <a:ext cx="1114425" cy="3429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8B5CF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Transparent</a:t>
            </a:r>
            <a:endParaRPr lang="en-US" sz="1600" dirty="0"/>
          </a:p>
        </p:txBody>
      </p:sp>
      <p:sp>
        <p:nvSpPr>
          <p:cNvPr id="77" name="Shape 74"/>
          <p:cNvSpPr/>
          <p:nvPr/>
        </p:nvSpPr>
        <p:spPr>
          <a:xfrm>
            <a:off x="10499089" y="6251577"/>
            <a:ext cx="1152525" cy="342900"/>
          </a:xfrm>
          <a:custGeom>
            <a:avLst/>
            <a:gdLst/>
            <a:ahLst/>
            <a:cxnLst/>
            <a:rect l="l" t="t" r="r" b="b"/>
            <a:pathLst>
              <a:path w="1152525" h="342900">
                <a:moveTo>
                  <a:pt x="76199" y="0"/>
                </a:moveTo>
                <a:lnTo>
                  <a:pt x="1076326" y="0"/>
                </a:lnTo>
                <a:cubicBezTo>
                  <a:pt x="1118409" y="0"/>
                  <a:pt x="1152525" y="34116"/>
                  <a:pt x="1152525" y="76199"/>
                </a:cubicBezTo>
                <a:lnTo>
                  <a:pt x="1152525" y="266701"/>
                </a:lnTo>
                <a:cubicBezTo>
                  <a:pt x="1152525" y="308784"/>
                  <a:pt x="1118409" y="342900"/>
                  <a:pt x="1076326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22D3EE">
              <a:alpha val="20000"/>
            </a:srgbClr>
          </a:solidFill>
          <a:ln/>
        </p:spPr>
      </p:sp>
      <p:sp>
        <p:nvSpPr>
          <p:cNvPr id="78" name="Text 75"/>
          <p:cNvSpPr/>
          <p:nvPr/>
        </p:nvSpPr>
        <p:spPr>
          <a:xfrm>
            <a:off x="10499089" y="6251577"/>
            <a:ext cx="1219200" cy="3429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2D3E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Decentralized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Etherial - Decentralized Campus Truth Engine</dc:title>
  <dc:subject>Etherial - Decentralized Campus Truth Engine</dc:subject>
  <dc:creator>Kimi</dc:creator>
  <cp:lastModifiedBy>Kimi</cp:lastModifiedBy>
  <cp:revision>1</cp:revision>
  <dcterms:created xsi:type="dcterms:W3CDTF">2026-02-07T04:58:01Z</dcterms:created>
  <dcterms:modified xsi:type="dcterms:W3CDTF">2026-02-07T04:58:01Z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{"Label":"Etherial - Decentralized Campus Truth Engine","ContentProducer":"001191110108MACG2KBH8F10000","ProduceID":"19c366f9-6182-8fed-8000-000066e7cd07","ReservedCode1":"","ContentPropagator":"001191110108MACG2KBH8F20000","PropagateID":"19c366f9-6182-8fed-8000-000066e7cd07","ReservedCode2":""}</vt:lpwstr>
  </property>
</Properties>
</file>